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0" r:id="rId2"/>
    <p:sldId id="256" r:id="rId3"/>
    <p:sldId id="257" r:id="rId4"/>
    <p:sldId id="258" r:id="rId5"/>
    <p:sldId id="259" r:id="rId6"/>
    <p:sldId id="260" r:id="rId7"/>
    <p:sldId id="261" r:id="rId8"/>
    <p:sldId id="262" r:id="rId9"/>
    <p:sldId id="263" r:id="rId10"/>
    <p:sldId id="265" r:id="rId11"/>
    <p:sldId id="266" r:id="rId12"/>
    <p:sldId id="267" r:id="rId13"/>
    <p:sldId id="264"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ACDDD2-5894-4687-9421-A1E2F0473385}" v="19" dt="2024-07-10T05:31:58.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5033" autoAdjust="0"/>
  </p:normalViewPr>
  <p:slideViewPr>
    <p:cSldViewPr snapToGrid="0">
      <p:cViewPr varScale="1">
        <p:scale>
          <a:sx n="51" d="100"/>
          <a:sy n="51" d="100"/>
        </p:scale>
        <p:origin x="88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45B1-DBF9-4CCA-8EFD-8E7E741B70C6}" type="datetimeFigureOut">
              <a:rPr lang="en-IN" smtClean="0"/>
              <a:t>26-07-2024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B82B7-BF0C-446B-A42A-1A6EE8004799}" type="slidenum">
              <a:rPr lang="en-IN" smtClean="0"/>
              <a:t>‹#›</a:t>
            </a:fld>
            <a:endParaRPr lang="en-IN"/>
          </a:p>
        </p:txBody>
      </p:sp>
    </p:spTree>
    <p:extLst>
      <p:ext uri="{BB962C8B-B14F-4D97-AF65-F5344CB8AC3E}">
        <p14:creationId xmlns:p14="http://schemas.microsoft.com/office/powerpoint/2010/main" val="127242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8CD9-0898-1800-346A-974C329DBD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DF3BC9-C00E-74BA-2623-1FE506A003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E03B8D-7DCF-12E1-6A4A-41E8B22B230D}"/>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4B2EDD87-40ED-1339-7202-262BFAD9A0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27ACB-0F3B-C337-5592-14276176E5B7}"/>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393922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3D63-D2C7-521B-ED73-BC8B95E0F7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7403C5-45FA-1A46-511B-B4F8FB8E66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20BDE8-088A-845E-B69D-1011913881EA}"/>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44069A17-10A3-FFCB-691B-BB544F1CFB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D0FBD5-A6A6-6807-7285-1CF2FC83F4FA}"/>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129422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D3BB2-019E-BCAA-051F-ECF450DA50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1C07D9-110D-E9DF-1E64-BE68391F97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4564A6-8480-A7BF-E9CA-8B3D9960EC6D}"/>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DE9FF859-22AC-292D-ED97-57120084C8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60E251-B87B-7A41-0497-E1D3C813AB3F}"/>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299010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E39F-6B5D-59BB-2F09-721A9B3ED0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11CE69-2DD5-C134-67B8-0316F9EF1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705046-90ED-0E00-101E-B0F873ED9B67}"/>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BD6E2E59-38E5-1792-2758-79F5D6FAE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8BA0AD-AD32-AFFC-75C9-DC4AF4CB80EA}"/>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210386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5F3D-B291-462B-625F-DF30F93B70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59D483-588F-2C58-BC97-3FC0AC2D3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A5503-162F-F28F-C249-6267E93C81DE}"/>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1C2B7768-0911-B47B-3CC5-F190AFDC98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53CD56-DE9D-A214-F86A-3F9D2B6F306A}"/>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136030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B9FC-7C26-C996-16ED-0AA3AA5265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8B2C50-2D9E-7576-A2F0-B1BF9A22A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7B6A28-30CE-45B1-2B83-EF8158983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C65445-7553-6434-7EE8-278F11263C2D}"/>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6" name="Footer Placeholder 5">
            <a:extLst>
              <a:ext uri="{FF2B5EF4-FFF2-40B4-BE49-F238E27FC236}">
                <a16:creationId xmlns:a16="http://schemas.microsoft.com/office/drawing/2014/main" id="{98714F93-7E84-8F10-1F6F-B9FC4A1659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611B27-7198-9891-4259-1557D1E7EBDF}"/>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928406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3ECC-4550-0067-19C0-222EE163E5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7437CE-C79F-0E14-E589-3A98D505B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79FCA-F09A-60EC-2C44-AA16132D5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5E3E6B-2580-7933-52EE-2555B21C9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E58C4D-0201-92C6-7135-0EAA80AF8F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FA866A-E7A9-CD81-D99D-AE06C6019546}"/>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8" name="Footer Placeholder 7">
            <a:extLst>
              <a:ext uri="{FF2B5EF4-FFF2-40B4-BE49-F238E27FC236}">
                <a16:creationId xmlns:a16="http://schemas.microsoft.com/office/drawing/2014/main" id="{6083C2A5-9CDC-0858-25E7-C7456B5201F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8880FA-0E69-2382-F037-3E21F3F59804}"/>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29514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5A91-0DFF-C999-A0A3-0BD491EAB1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7DF07B2-8D1A-A928-A36F-F7CFB9A5F7FC}"/>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4" name="Footer Placeholder 3">
            <a:extLst>
              <a:ext uri="{FF2B5EF4-FFF2-40B4-BE49-F238E27FC236}">
                <a16:creationId xmlns:a16="http://schemas.microsoft.com/office/drawing/2014/main" id="{308994C7-02CA-26EB-BEAE-D59B13EE903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830DAAC-BD50-22DF-F749-3E1806A8ECDF}"/>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330243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01C28-43B6-F363-761F-13D38158FE73}"/>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3" name="Footer Placeholder 2">
            <a:extLst>
              <a:ext uri="{FF2B5EF4-FFF2-40B4-BE49-F238E27FC236}">
                <a16:creationId xmlns:a16="http://schemas.microsoft.com/office/drawing/2014/main" id="{1A9C59F2-956A-A7F6-6F0B-EB8AB769E9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94DFBA-7ED4-6083-C1A1-ABDE48F696AD}"/>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3908993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5C8E-E826-76BE-6789-C118928BE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5E3CAE-2185-6364-0516-E0A164D75B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680EDD-BC16-7D3E-F751-3956688F6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FDB17-2479-BA57-A3B1-A4FBBA1547E4}"/>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6" name="Footer Placeholder 5">
            <a:extLst>
              <a:ext uri="{FF2B5EF4-FFF2-40B4-BE49-F238E27FC236}">
                <a16:creationId xmlns:a16="http://schemas.microsoft.com/office/drawing/2014/main" id="{40FA7BAB-99B5-9B26-C9B8-A803F186C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E366DC-7C3C-3353-5298-D06A59978E13}"/>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428590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3BD3-E3DF-14E0-6440-9649587B3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C18B8C-2D66-B066-C463-2E524F9C8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4C20D70-AE3B-56FF-D5FF-E12BE2C0D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2492FC-A926-2166-FD1F-30229B4801E8}"/>
              </a:ext>
            </a:extLst>
          </p:cNvPr>
          <p:cNvSpPr>
            <a:spLocks noGrp="1"/>
          </p:cNvSpPr>
          <p:nvPr>
            <p:ph type="dt" sz="half" idx="10"/>
          </p:nvPr>
        </p:nvSpPr>
        <p:spPr/>
        <p:txBody>
          <a:bodyPr/>
          <a:lstStyle/>
          <a:p>
            <a:fld id="{CF60D3BA-9C5D-47C0-9271-5FB2903E0BFE}" type="datetimeFigureOut">
              <a:rPr lang="en-IN" smtClean="0"/>
              <a:t>26-07-2024</a:t>
            </a:fld>
            <a:endParaRPr lang="en-IN"/>
          </a:p>
        </p:txBody>
      </p:sp>
      <p:sp>
        <p:nvSpPr>
          <p:cNvPr id="6" name="Footer Placeholder 5">
            <a:extLst>
              <a:ext uri="{FF2B5EF4-FFF2-40B4-BE49-F238E27FC236}">
                <a16:creationId xmlns:a16="http://schemas.microsoft.com/office/drawing/2014/main" id="{A8C2ACDE-4666-E67F-0E8E-9DC2471C8A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D97CDC-50B7-6D16-B0EB-6658BC3BDA40}"/>
              </a:ext>
            </a:extLst>
          </p:cNvPr>
          <p:cNvSpPr>
            <a:spLocks noGrp="1"/>
          </p:cNvSpPr>
          <p:nvPr>
            <p:ph type="sldNum" sz="quarter" idx="12"/>
          </p:nvPr>
        </p:nvSpPr>
        <p:spPr/>
        <p:txBody>
          <a:bodyPr/>
          <a:lstStyle/>
          <a:p>
            <a:fld id="{540CC5A5-165D-4E50-B803-E60841F23D7B}" type="slidenum">
              <a:rPr lang="en-IN" smtClean="0"/>
              <a:t>‹#›</a:t>
            </a:fld>
            <a:endParaRPr lang="en-IN"/>
          </a:p>
        </p:txBody>
      </p:sp>
    </p:spTree>
    <p:extLst>
      <p:ext uri="{BB962C8B-B14F-4D97-AF65-F5344CB8AC3E}">
        <p14:creationId xmlns:p14="http://schemas.microsoft.com/office/powerpoint/2010/main" val="131090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5D24A3-A4CB-DF0E-DCFF-B99D10A3D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42A000-BE4F-EF5E-EEB4-D462E47F6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1289E1-4BEB-D339-F4FE-02B17772A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0D3BA-9C5D-47C0-9271-5FB2903E0BFE}" type="datetimeFigureOut">
              <a:rPr lang="en-IN" smtClean="0"/>
              <a:t>26-07-2024</a:t>
            </a:fld>
            <a:endParaRPr lang="en-IN"/>
          </a:p>
        </p:txBody>
      </p:sp>
      <p:sp>
        <p:nvSpPr>
          <p:cNvPr id="5" name="Footer Placeholder 4">
            <a:extLst>
              <a:ext uri="{FF2B5EF4-FFF2-40B4-BE49-F238E27FC236}">
                <a16:creationId xmlns:a16="http://schemas.microsoft.com/office/drawing/2014/main" id="{F691A783-69FF-7D9B-E807-3662DD87B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A71031-A106-B243-CEFE-15A920E0B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0CC5A5-165D-4E50-B803-E60841F23D7B}" type="slidenum">
              <a:rPr lang="en-IN" smtClean="0"/>
              <a:t>‹#›</a:t>
            </a:fld>
            <a:endParaRPr lang="en-IN"/>
          </a:p>
        </p:txBody>
      </p:sp>
    </p:spTree>
    <p:extLst>
      <p:ext uri="{BB962C8B-B14F-4D97-AF65-F5344CB8AC3E}">
        <p14:creationId xmlns:p14="http://schemas.microsoft.com/office/powerpoint/2010/main" val="476240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82A679-85FB-2C27-A1D1-E8D4D4FC0C37}"/>
              </a:ext>
            </a:extLst>
          </p:cNvPr>
          <p:cNvSpPr txBox="1"/>
          <p:nvPr/>
        </p:nvSpPr>
        <p:spPr>
          <a:xfrm>
            <a:off x="4676775" y="0"/>
            <a:ext cx="1955856" cy="461665"/>
          </a:xfrm>
          <a:prstGeom prst="rect">
            <a:avLst/>
          </a:prstGeom>
          <a:noFill/>
        </p:spPr>
        <p:txBody>
          <a:bodyPr wrap="none" rtlCol="0">
            <a:spAutoFit/>
          </a:bodyPr>
          <a:lstStyle/>
          <a:p>
            <a:r>
              <a:rPr lang="en-US" sz="2400" b="1" dirty="0"/>
              <a:t>AWS PROJECT</a:t>
            </a:r>
            <a:endParaRPr lang="en-IN" sz="2400" b="1" dirty="0"/>
          </a:p>
        </p:txBody>
      </p:sp>
      <p:sp>
        <p:nvSpPr>
          <p:cNvPr id="5" name="TextBox 4">
            <a:extLst>
              <a:ext uri="{FF2B5EF4-FFF2-40B4-BE49-F238E27FC236}">
                <a16:creationId xmlns:a16="http://schemas.microsoft.com/office/drawing/2014/main" id="{3C4B16DD-5C4C-41B2-3CD3-410AE5577E4E}"/>
              </a:ext>
            </a:extLst>
          </p:cNvPr>
          <p:cNvSpPr txBox="1"/>
          <p:nvPr/>
        </p:nvSpPr>
        <p:spPr>
          <a:xfrm>
            <a:off x="10648950" y="6400800"/>
            <a:ext cx="1327608" cy="646331"/>
          </a:xfrm>
          <a:prstGeom prst="rect">
            <a:avLst/>
          </a:prstGeom>
          <a:noFill/>
        </p:spPr>
        <p:txBody>
          <a:bodyPr wrap="none" rtlCol="0">
            <a:spAutoFit/>
          </a:bodyPr>
          <a:lstStyle/>
          <a:p>
            <a:r>
              <a:rPr lang="en-US" dirty="0"/>
              <a:t>21A31A05I1</a:t>
            </a:r>
            <a:endParaRPr lang="en-IN" dirty="0"/>
          </a:p>
          <a:p>
            <a:endParaRPr lang="en-IN" dirty="0"/>
          </a:p>
        </p:txBody>
      </p:sp>
      <p:sp>
        <p:nvSpPr>
          <p:cNvPr id="6" name="TextBox 5">
            <a:extLst>
              <a:ext uri="{FF2B5EF4-FFF2-40B4-BE49-F238E27FC236}">
                <a16:creationId xmlns:a16="http://schemas.microsoft.com/office/drawing/2014/main" id="{6D79A3D9-0A2C-3B68-1B00-55DB04BC9019}"/>
              </a:ext>
            </a:extLst>
          </p:cNvPr>
          <p:cNvSpPr txBox="1"/>
          <p:nvPr/>
        </p:nvSpPr>
        <p:spPr>
          <a:xfrm>
            <a:off x="10706017" y="6031468"/>
            <a:ext cx="1213474" cy="369332"/>
          </a:xfrm>
          <a:prstGeom prst="rect">
            <a:avLst/>
          </a:prstGeom>
          <a:noFill/>
        </p:spPr>
        <p:txBody>
          <a:bodyPr wrap="none" rtlCol="0">
            <a:spAutoFit/>
          </a:bodyPr>
          <a:lstStyle/>
          <a:p>
            <a:r>
              <a:rPr lang="en-US" dirty="0" err="1"/>
              <a:t>P.Narendra</a:t>
            </a:r>
            <a:endParaRPr lang="en-IN" dirty="0"/>
          </a:p>
        </p:txBody>
      </p:sp>
      <p:pic>
        <p:nvPicPr>
          <p:cNvPr id="8" name="Picture 7">
            <a:extLst>
              <a:ext uri="{FF2B5EF4-FFF2-40B4-BE49-F238E27FC236}">
                <a16:creationId xmlns:a16="http://schemas.microsoft.com/office/drawing/2014/main" id="{578753FA-1714-839D-DDE6-31D208E07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950" y="1399491"/>
            <a:ext cx="6296875" cy="3305859"/>
          </a:xfrm>
          <a:prstGeom prst="rect">
            <a:avLst/>
          </a:prstGeom>
        </p:spPr>
      </p:pic>
      <p:pic>
        <p:nvPicPr>
          <p:cNvPr id="10" name="Picture 9">
            <a:extLst>
              <a:ext uri="{FF2B5EF4-FFF2-40B4-BE49-F238E27FC236}">
                <a16:creationId xmlns:a16="http://schemas.microsoft.com/office/drawing/2014/main" id="{E9582C71-CDAF-9D5C-5A24-0E8E9265B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962150"/>
            <a:ext cx="4695825" cy="2641401"/>
          </a:xfrm>
          <a:prstGeom prst="rect">
            <a:avLst/>
          </a:prstGeom>
        </p:spPr>
      </p:pic>
      <p:sp>
        <p:nvSpPr>
          <p:cNvPr id="2" name="TextBox 1">
            <a:extLst>
              <a:ext uri="{FF2B5EF4-FFF2-40B4-BE49-F238E27FC236}">
                <a16:creationId xmlns:a16="http://schemas.microsoft.com/office/drawing/2014/main" id="{B05B912A-E25B-9410-07AC-4ECFCC1E7464}"/>
              </a:ext>
            </a:extLst>
          </p:cNvPr>
          <p:cNvSpPr txBox="1"/>
          <p:nvPr/>
        </p:nvSpPr>
        <p:spPr>
          <a:xfrm>
            <a:off x="272509" y="6354633"/>
            <a:ext cx="2493055" cy="369332"/>
          </a:xfrm>
          <a:prstGeom prst="rect">
            <a:avLst/>
          </a:prstGeom>
          <a:noFill/>
        </p:spPr>
        <p:txBody>
          <a:bodyPr wrap="none" rtlCol="0">
            <a:spAutoFit/>
          </a:bodyPr>
          <a:lstStyle/>
          <a:p>
            <a:r>
              <a:rPr lang="en-US" b="1" dirty="0"/>
              <a:t>Instructor : </a:t>
            </a:r>
            <a:r>
              <a:rPr lang="en-US" b="1" u="sng" dirty="0"/>
              <a:t>Lavish </a:t>
            </a:r>
            <a:r>
              <a:rPr lang="en-US" b="1" u="sng" dirty="0" err="1"/>
              <a:t>arora</a:t>
            </a:r>
            <a:r>
              <a:rPr lang="en-US" b="1" u="sng" dirty="0"/>
              <a:t> </a:t>
            </a:r>
            <a:endParaRPr lang="en-IN" b="1" u="sng" dirty="0"/>
          </a:p>
        </p:txBody>
      </p:sp>
    </p:spTree>
    <p:extLst>
      <p:ext uri="{BB962C8B-B14F-4D97-AF65-F5344CB8AC3E}">
        <p14:creationId xmlns:p14="http://schemas.microsoft.com/office/powerpoint/2010/main" val="1098065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9FCCC-C854-9EB4-1781-068273CE0B16}"/>
              </a:ext>
            </a:extLst>
          </p:cNvPr>
          <p:cNvPicPr>
            <a:picLocks noChangeAspect="1"/>
          </p:cNvPicPr>
          <p:nvPr/>
        </p:nvPicPr>
        <p:blipFill rotWithShape="1">
          <a:blip r:embed="rId2">
            <a:extLst>
              <a:ext uri="{28A0092B-C50C-407E-A947-70E740481C1C}">
                <a14:useLocalDpi xmlns:a14="http://schemas.microsoft.com/office/drawing/2010/main" val="0"/>
              </a:ext>
            </a:extLst>
          </a:blip>
          <a:srcRect l="1797" t="28611" r="45469" b="8750"/>
          <a:stretch/>
        </p:blipFill>
        <p:spPr>
          <a:xfrm>
            <a:off x="314325" y="713006"/>
            <a:ext cx="6429376" cy="4295775"/>
          </a:xfrm>
          <a:prstGeom prst="rect">
            <a:avLst/>
          </a:prstGeom>
        </p:spPr>
      </p:pic>
      <p:sp>
        <p:nvSpPr>
          <p:cNvPr id="6" name="TextBox 5">
            <a:extLst>
              <a:ext uri="{FF2B5EF4-FFF2-40B4-BE49-F238E27FC236}">
                <a16:creationId xmlns:a16="http://schemas.microsoft.com/office/drawing/2014/main" id="{5F736396-1231-D956-7096-B32425544F88}"/>
              </a:ext>
            </a:extLst>
          </p:cNvPr>
          <p:cNvSpPr txBox="1"/>
          <p:nvPr/>
        </p:nvSpPr>
        <p:spPr>
          <a:xfrm>
            <a:off x="0" y="66675"/>
            <a:ext cx="6270691" cy="646331"/>
          </a:xfrm>
          <a:prstGeom prst="rect">
            <a:avLst/>
          </a:prstGeom>
          <a:noFill/>
        </p:spPr>
        <p:txBody>
          <a:bodyPr wrap="none" rtlCol="0">
            <a:spAutoFit/>
          </a:bodyPr>
          <a:lstStyle/>
          <a:p>
            <a:pPr marL="285750" indent="-285750">
              <a:buFont typeface="Arial" panose="020B0604020202020204" pitchFamily="34" charset="0"/>
              <a:buChar char="•"/>
            </a:pPr>
            <a:r>
              <a:rPr lang="en-US" b="1" dirty="0"/>
              <a:t>Route table(route-main-branch-private) </a:t>
            </a:r>
            <a:r>
              <a:rPr lang="en-US" dirty="0"/>
              <a:t>for the public subnet</a:t>
            </a:r>
            <a:endParaRPr lang="en-IN" b="1" dirty="0"/>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7071308C-0B84-154A-14DA-B3AAC1EA0EAC}"/>
              </a:ext>
            </a:extLst>
          </p:cNvPr>
          <p:cNvSpPr txBox="1"/>
          <p:nvPr/>
        </p:nvSpPr>
        <p:spPr>
          <a:xfrm>
            <a:off x="0" y="5372100"/>
            <a:ext cx="2663550" cy="369332"/>
          </a:xfrm>
          <a:prstGeom prst="rect">
            <a:avLst/>
          </a:prstGeom>
          <a:noFill/>
        </p:spPr>
        <p:txBody>
          <a:bodyPr wrap="none" rtlCol="0">
            <a:spAutoFit/>
          </a:bodyPr>
          <a:lstStyle/>
          <a:p>
            <a:pPr marL="285750" indent="-285750">
              <a:buFont typeface="Arial" panose="020B0604020202020204" pitchFamily="34" charset="0"/>
              <a:buChar char="•"/>
            </a:pPr>
            <a:r>
              <a:rPr lang="en-US" dirty="0"/>
              <a:t>Click </a:t>
            </a:r>
            <a:r>
              <a:rPr lang="en-US" b="1" dirty="0"/>
              <a:t>create route table</a:t>
            </a:r>
            <a:endParaRPr lang="en-IN" b="1" dirty="0"/>
          </a:p>
        </p:txBody>
      </p:sp>
    </p:spTree>
    <p:extLst>
      <p:ext uri="{BB962C8B-B14F-4D97-AF65-F5344CB8AC3E}">
        <p14:creationId xmlns:p14="http://schemas.microsoft.com/office/powerpoint/2010/main" val="215078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E5B5E3-3E34-0B40-5D88-DA55BA67FDD6}"/>
              </a:ext>
            </a:extLst>
          </p:cNvPr>
          <p:cNvSpPr txBox="1"/>
          <p:nvPr/>
        </p:nvSpPr>
        <p:spPr>
          <a:xfrm>
            <a:off x="0" y="66675"/>
            <a:ext cx="3042628" cy="646331"/>
          </a:xfrm>
          <a:prstGeom prst="rect">
            <a:avLst/>
          </a:prstGeom>
          <a:noFill/>
        </p:spPr>
        <p:txBody>
          <a:bodyPr wrap="none" rtlCol="0">
            <a:spAutoFit/>
          </a:bodyPr>
          <a:lstStyle/>
          <a:p>
            <a:r>
              <a:rPr lang="en-US" b="1" dirty="0"/>
              <a:t>Step 5: </a:t>
            </a:r>
            <a:r>
              <a:rPr kumimoji="0" lang="en-US" altLang="en-US" sz="1800" b="1" i="0" u="none" strike="noStrike" cap="none" normalizeH="0" baseline="0" dirty="0">
                <a:ln>
                  <a:noFill/>
                </a:ln>
                <a:solidFill>
                  <a:schemeClr val="tx1"/>
                </a:solidFill>
                <a:effectLst/>
                <a:latin typeface="Arial" panose="020B0604020202020204" pitchFamily="34" charset="0"/>
              </a:rPr>
              <a:t>Subnet Association</a:t>
            </a:r>
          </a:p>
          <a:p>
            <a:r>
              <a:rPr lang="en-US" b="1" dirty="0"/>
              <a:t>  </a:t>
            </a:r>
            <a:endParaRPr lang="en-IN" b="1" dirty="0"/>
          </a:p>
        </p:txBody>
      </p:sp>
      <p:pic>
        <p:nvPicPr>
          <p:cNvPr id="8" name="Picture 7">
            <a:extLst>
              <a:ext uri="{FF2B5EF4-FFF2-40B4-BE49-F238E27FC236}">
                <a16:creationId xmlns:a16="http://schemas.microsoft.com/office/drawing/2014/main" id="{BBFAD93F-C175-9F85-B40E-A6AE3C9437FD}"/>
              </a:ext>
            </a:extLst>
          </p:cNvPr>
          <p:cNvPicPr>
            <a:picLocks noChangeAspect="1"/>
          </p:cNvPicPr>
          <p:nvPr/>
        </p:nvPicPr>
        <p:blipFill rotWithShape="1">
          <a:blip r:embed="rId2">
            <a:extLst>
              <a:ext uri="{28A0092B-C50C-407E-A947-70E740481C1C}">
                <a14:useLocalDpi xmlns:a14="http://schemas.microsoft.com/office/drawing/2010/main" val="0"/>
              </a:ext>
            </a:extLst>
          </a:blip>
          <a:srcRect l="15469" t="18611" r="3516" b="9306"/>
          <a:stretch/>
        </p:blipFill>
        <p:spPr>
          <a:xfrm>
            <a:off x="847725" y="1394043"/>
            <a:ext cx="9877425" cy="4943475"/>
          </a:xfrm>
          <a:prstGeom prst="rect">
            <a:avLst/>
          </a:prstGeom>
        </p:spPr>
      </p:pic>
      <p:sp>
        <p:nvSpPr>
          <p:cNvPr id="9" name="TextBox 8">
            <a:extLst>
              <a:ext uri="{FF2B5EF4-FFF2-40B4-BE49-F238E27FC236}">
                <a16:creationId xmlns:a16="http://schemas.microsoft.com/office/drawing/2014/main" id="{7D9155F7-7F4D-6E56-0BF2-9B91D60CE364}"/>
              </a:ext>
            </a:extLst>
          </p:cNvPr>
          <p:cNvSpPr txBox="1"/>
          <p:nvPr/>
        </p:nvSpPr>
        <p:spPr>
          <a:xfrm>
            <a:off x="95250" y="394513"/>
            <a:ext cx="5790431" cy="923330"/>
          </a:xfrm>
          <a:prstGeom prst="rect">
            <a:avLst/>
          </a:prstGeom>
          <a:noFill/>
        </p:spPr>
        <p:txBody>
          <a:bodyPr wrap="none" rtlCol="0">
            <a:spAutoFit/>
          </a:bodyPr>
          <a:lstStyle/>
          <a:p>
            <a:pPr marL="285750" indent="-285750">
              <a:buFont typeface="Arial" panose="020B0604020202020204" pitchFamily="34" charset="0"/>
              <a:buChar char="•"/>
            </a:pPr>
            <a:r>
              <a:rPr lang="en-US" dirty="0"/>
              <a:t>Click route table</a:t>
            </a:r>
          </a:p>
          <a:p>
            <a:pPr marL="285750" indent="-285750">
              <a:buFont typeface="Arial" panose="020B0604020202020204" pitchFamily="34" charset="0"/>
              <a:buChar char="•"/>
            </a:pPr>
            <a:r>
              <a:rPr lang="en-US" dirty="0"/>
              <a:t>Click create route table </a:t>
            </a:r>
            <a:r>
              <a:rPr lang="en-IN" dirty="0"/>
              <a:t>that we want to associate subnet</a:t>
            </a:r>
          </a:p>
          <a:p>
            <a:pPr marL="285750" indent="-285750">
              <a:buFont typeface="Arial" panose="020B0604020202020204" pitchFamily="34" charset="0"/>
              <a:buChar char="•"/>
            </a:pPr>
            <a:r>
              <a:rPr lang="en-IN" dirty="0"/>
              <a:t>Bottom down click on subnet association </a:t>
            </a:r>
            <a:endParaRPr lang="en-US" dirty="0"/>
          </a:p>
        </p:txBody>
      </p:sp>
    </p:spTree>
    <p:extLst>
      <p:ext uri="{BB962C8B-B14F-4D97-AF65-F5344CB8AC3E}">
        <p14:creationId xmlns:p14="http://schemas.microsoft.com/office/powerpoint/2010/main" val="374236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69C299-162D-AC0A-FFEF-A990D344A9BC}"/>
              </a:ext>
            </a:extLst>
          </p:cNvPr>
          <p:cNvPicPr>
            <a:picLocks noChangeAspect="1"/>
          </p:cNvPicPr>
          <p:nvPr/>
        </p:nvPicPr>
        <p:blipFill rotWithShape="1">
          <a:blip r:embed="rId2">
            <a:extLst>
              <a:ext uri="{28A0092B-C50C-407E-A947-70E740481C1C}">
                <a14:useLocalDpi xmlns:a14="http://schemas.microsoft.com/office/drawing/2010/main" val="0"/>
              </a:ext>
            </a:extLst>
          </a:blip>
          <a:srcRect l="1072" t="37670" r="3704" b="24690"/>
          <a:stretch/>
        </p:blipFill>
        <p:spPr>
          <a:xfrm>
            <a:off x="457200" y="369332"/>
            <a:ext cx="9582150" cy="2581275"/>
          </a:xfrm>
          <a:prstGeom prst="rect">
            <a:avLst/>
          </a:prstGeom>
        </p:spPr>
      </p:pic>
      <p:sp>
        <p:nvSpPr>
          <p:cNvPr id="5" name="TextBox 4">
            <a:extLst>
              <a:ext uri="{FF2B5EF4-FFF2-40B4-BE49-F238E27FC236}">
                <a16:creationId xmlns:a16="http://schemas.microsoft.com/office/drawing/2014/main" id="{385574C7-B5A9-7C16-A4EE-926ABB73665A}"/>
              </a:ext>
            </a:extLst>
          </p:cNvPr>
          <p:cNvSpPr txBox="1"/>
          <p:nvPr/>
        </p:nvSpPr>
        <p:spPr>
          <a:xfrm>
            <a:off x="0" y="0"/>
            <a:ext cx="6886575" cy="369332"/>
          </a:xfrm>
          <a:prstGeom prst="rect">
            <a:avLst/>
          </a:prstGeom>
          <a:noFill/>
        </p:spPr>
        <p:txBody>
          <a:bodyPr wrap="square" rtlCol="0">
            <a:spAutoFit/>
          </a:bodyPr>
          <a:lstStyle/>
          <a:p>
            <a:pPr marL="285750" indent="-285750">
              <a:buFont typeface="Arial" panose="020B0604020202020204" pitchFamily="34" charset="0"/>
              <a:buChar char="•"/>
            </a:pPr>
            <a:r>
              <a:rPr lang="en-US" dirty="0"/>
              <a:t>Add the subnet that wants to be associated to the route table </a:t>
            </a:r>
            <a:endParaRPr lang="en-IN" dirty="0"/>
          </a:p>
        </p:txBody>
      </p:sp>
      <p:sp>
        <p:nvSpPr>
          <p:cNvPr id="6" name="TextBox 5">
            <a:extLst>
              <a:ext uri="{FF2B5EF4-FFF2-40B4-BE49-F238E27FC236}">
                <a16:creationId xmlns:a16="http://schemas.microsoft.com/office/drawing/2014/main" id="{C4FAC03F-5AA3-A301-0F2E-DACAB7B150E8}"/>
              </a:ext>
            </a:extLst>
          </p:cNvPr>
          <p:cNvSpPr txBox="1"/>
          <p:nvPr/>
        </p:nvSpPr>
        <p:spPr>
          <a:xfrm>
            <a:off x="133350" y="3135273"/>
            <a:ext cx="5840125"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the way associate the private subnet to the route table</a:t>
            </a:r>
            <a:endParaRPr lang="en-IN" dirty="0"/>
          </a:p>
        </p:txBody>
      </p:sp>
      <p:pic>
        <p:nvPicPr>
          <p:cNvPr id="8" name="Picture 7">
            <a:extLst>
              <a:ext uri="{FF2B5EF4-FFF2-40B4-BE49-F238E27FC236}">
                <a16:creationId xmlns:a16="http://schemas.microsoft.com/office/drawing/2014/main" id="{6134972A-D15A-D276-975F-CF665C74FE27}"/>
              </a:ext>
            </a:extLst>
          </p:cNvPr>
          <p:cNvPicPr>
            <a:picLocks noChangeAspect="1"/>
          </p:cNvPicPr>
          <p:nvPr/>
        </p:nvPicPr>
        <p:blipFill rotWithShape="1">
          <a:blip r:embed="rId3">
            <a:extLst>
              <a:ext uri="{28A0092B-C50C-407E-A947-70E740481C1C}">
                <a14:useLocalDpi xmlns:a14="http://schemas.microsoft.com/office/drawing/2010/main" val="0"/>
              </a:ext>
            </a:extLst>
          </a:blip>
          <a:srcRect t="24306" r="2735" b="22639"/>
          <a:stretch/>
        </p:blipFill>
        <p:spPr>
          <a:xfrm>
            <a:off x="390525" y="3675364"/>
            <a:ext cx="10372725" cy="3182636"/>
          </a:xfrm>
          <a:prstGeom prst="rect">
            <a:avLst/>
          </a:prstGeom>
        </p:spPr>
      </p:pic>
    </p:spTree>
    <p:extLst>
      <p:ext uri="{BB962C8B-B14F-4D97-AF65-F5344CB8AC3E}">
        <p14:creationId xmlns:p14="http://schemas.microsoft.com/office/powerpoint/2010/main" val="525053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B682E3-DC36-FEC4-5512-15BCC5019C2D}"/>
              </a:ext>
            </a:extLst>
          </p:cNvPr>
          <p:cNvPicPr>
            <a:picLocks noChangeAspect="1"/>
          </p:cNvPicPr>
          <p:nvPr/>
        </p:nvPicPr>
        <p:blipFill rotWithShape="1">
          <a:blip r:embed="rId2">
            <a:extLst>
              <a:ext uri="{28A0092B-C50C-407E-A947-70E740481C1C}">
                <a14:useLocalDpi xmlns:a14="http://schemas.microsoft.com/office/drawing/2010/main" val="0"/>
              </a:ext>
            </a:extLst>
          </a:blip>
          <a:srcRect l="89" t="25000" r="3561" b="35694"/>
          <a:stretch/>
        </p:blipFill>
        <p:spPr>
          <a:xfrm>
            <a:off x="476894" y="1962150"/>
            <a:ext cx="10306050" cy="2695575"/>
          </a:xfrm>
          <a:prstGeom prst="rect">
            <a:avLst/>
          </a:prstGeom>
        </p:spPr>
      </p:pic>
      <p:sp>
        <p:nvSpPr>
          <p:cNvPr id="6" name="TextBox 5">
            <a:extLst>
              <a:ext uri="{FF2B5EF4-FFF2-40B4-BE49-F238E27FC236}">
                <a16:creationId xmlns:a16="http://schemas.microsoft.com/office/drawing/2014/main" id="{084307CA-F976-74B2-99CB-684DC8D31F97}"/>
              </a:ext>
            </a:extLst>
          </p:cNvPr>
          <p:cNvSpPr txBox="1"/>
          <p:nvPr/>
        </p:nvSpPr>
        <p:spPr>
          <a:xfrm>
            <a:off x="0" y="514350"/>
            <a:ext cx="10993138" cy="1200329"/>
          </a:xfrm>
          <a:prstGeom prst="rect">
            <a:avLst/>
          </a:prstGeom>
          <a:noFill/>
        </p:spPr>
        <p:txBody>
          <a:bodyPr wrap="none" rtlCol="0">
            <a:spAutoFit/>
          </a:bodyPr>
          <a:lstStyle/>
          <a:p>
            <a:pPr marL="285750" indent="-285750">
              <a:buFont typeface="Arial" panose="020B0604020202020204" pitchFamily="34" charset="0"/>
              <a:buChar char="•"/>
            </a:pPr>
            <a:r>
              <a:rPr lang="en-US" dirty="0"/>
              <a:t>Click add route</a:t>
            </a:r>
          </a:p>
          <a:p>
            <a:pPr marL="285750" indent="-285750">
              <a:buFont typeface="Arial" panose="020B0604020202020204" pitchFamily="34" charset="0"/>
              <a:buChar char="•"/>
            </a:pPr>
            <a:r>
              <a:rPr lang="en-US" dirty="0"/>
              <a:t>Click on edit route</a:t>
            </a:r>
          </a:p>
          <a:p>
            <a:pPr marL="285750" indent="-285750">
              <a:buFont typeface="Arial" panose="020B0604020202020204" pitchFamily="34" charset="0"/>
              <a:buChar char="•"/>
            </a:pPr>
            <a:r>
              <a:rPr lang="en-US" dirty="0"/>
              <a:t>Add 0.0.0.0/0 so that it can be accessed by everyone and attach it to the Internet Gateway to get internet access</a:t>
            </a:r>
          </a:p>
          <a:p>
            <a:pPr marL="285750" indent="-285750">
              <a:buFont typeface="Arial" panose="020B0604020202020204" pitchFamily="34" charset="0"/>
              <a:buChar char="•"/>
            </a:pPr>
            <a:r>
              <a:rPr lang="en-US" dirty="0"/>
              <a:t>Click save changes </a:t>
            </a:r>
            <a:endParaRPr lang="en-IN" dirty="0"/>
          </a:p>
        </p:txBody>
      </p:sp>
      <p:sp>
        <p:nvSpPr>
          <p:cNvPr id="9" name="TextBox 8">
            <a:extLst>
              <a:ext uri="{FF2B5EF4-FFF2-40B4-BE49-F238E27FC236}">
                <a16:creationId xmlns:a16="http://schemas.microsoft.com/office/drawing/2014/main" id="{C3E56673-97A2-250C-56E2-7D0E071E04A4}"/>
              </a:ext>
            </a:extLst>
          </p:cNvPr>
          <p:cNvSpPr txBox="1"/>
          <p:nvPr/>
        </p:nvSpPr>
        <p:spPr>
          <a:xfrm>
            <a:off x="0" y="123825"/>
            <a:ext cx="3427349" cy="646331"/>
          </a:xfrm>
          <a:prstGeom prst="rect">
            <a:avLst/>
          </a:prstGeom>
          <a:noFill/>
        </p:spPr>
        <p:txBody>
          <a:bodyPr wrap="none" rtlCol="0">
            <a:spAutoFit/>
          </a:bodyPr>
          <a:lstStyle/>
          <a:p>
            <a:r>
              <a:rPr lang="en-US" b="1" dirty="0"/>
              <a:t>Step 6: </a:t>
            </a:r>
            <a:r>
              <a:rPr kumimoji="0" lang="en-US" altLang="en-US" sz="1800" b="1" i="0" u="none" strike="noStrike" cap="none" normalizeH="0" baseline="0" dirty="0">
                <a:ln>
                  <a:noFill/>
                </a:ln>
                <a:solidFill>
                  <a:schemeClr val="tx1"/>
                </a:solidFill>
                <a:effectLst/>
                <a:latin typeface="Arial" panose="020B0604020202020204" pitchFamily="34" charset="0"/>
              </a:rPr>
              <a:t>Enable Internet Access</a:t>
            </a:r>
          </a:p>
          <a:p>
            <a:endParaRPr lang="en-IN" b="1" dirty="0"/>
          </a:p>
        </p:txBody>
      </p:sp>
      <p:sp>
        <p:nvSpPr>
          <p:cNvPr id="10" name="TextBox 9">
            <a:extLst>
              <a:ext uri="{FF2B5EF4-FFF2-40B4-BE49-F238E27FC236}">
                <a16:creationId xmlns:a16="http://schemas.microsoft.com/office/drawing/2014/main" id="{8050375F-0AB8-018C-EB64-EDDC950A8662}"/>
              </a:ext>
            </a:extLst>
          </p:cNvPr>
          <p:cNvSpPr txBox="1"/>
          <p:nvPr/>
        </p:nvSpPr>
        <p:spPr>
          <a:xfrm>
            <a:off x="257175" y="5171315"/>
            <a:ext cx="10439400" cy="1477328"/>
          </a:xfrm>
          <a:prstGeom prst="rect">
            <a:avLst/>
          </a:prstGeom>
          <a:noFill/>
        </p:spPr>
        <p:txBody>
          <a:bodyPr wrap="square" rtlCol="0">
            <a:spAutoFit/>
          </a:bodyPr>
          <a:lstStyle/>
          <a:p>
            <a:r>
              <a:rPr lang="en-US" dirty="0"/>
              <a:t>Internet access is restricted to public subnets in AWS VPCs, achieved through routes to an Internet Gateway and assignment of public IP addresses. Private subnets maintain isolation from the internet by lacking direct access, ensuring internal resources remain secure and private within the VPC architecture.</a:t>
            </a:r>
          </a:p>
          <a:p>
            <a:endParaRPr lang="en-US" dirty="0"/>
          </a:p>
          <a:p>
            <a:r>
              <a:rPr lang="en-US" dirty="0"/>
              <a:t>So we only add internet access to the public subnet.</a:t>
            </a:r>
            <a:endParaRPr lang="en-IN" dirty="0"/>
          </a:p>
        </p:txBody>
      </p:sp>
    </p:spTree>
    <p:extLst>
      <p:ext uri="{BB962C8B-B14F-4D97-AF65-F5344CB8AC3E}">
        <p14:creationId xmlns:p14="http://schemas.microsoft.com/office/powerpoint/2010/main" val="1074974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C4CCB2-B9E3-AB3A-C2EB-C6EA695AEDE3}"/>
              </a:ext>
            </a:extLst>
          </p:cNvPr>
          <p:cNvSpPr txBox="1"/>
          <p:nvPr/>
        </p:nvSpPr>
        <p:spPr>
          <a:xfrm>
            <a:off x="0" y="66675"/>
            <a:ext cx="3162341" cy="646331"/>
          </a:xfrm>
          <a:prstGeom prst="rect">
            <a:avLst/>
          </a:prstGeom>
          <a:noFill/>
        </p:spPr>
        <p:txBody>
          <a:bodyPr wrap="none" rtlCol="0">
            <a:spAutoFit/>
          </a:bodyPr>
          <a:lstStyle/>
          <a:p>
            <a:r>
              <a:rPr lang="en-US" b="1" dirty="0"/>
              <a:t>Step 7: </a:t>
            </a:r>
            <a:r>
              <a:rPr kumimoji="0" lang="en-US" altLang="en-US" sz="1800" b="1" i="0" u="none" strike="noStrike" cap="none" normalizeH="0" baseline="0" dirty="0">
                <a:ln>
                  <a:noFill/>
                </a:ln>
                <a:solidFill>
                  <a:schemeClr val="tx1"/>
                </a:solidFill>
                <a:effectLst/>
                <a:latin typeface="Arial" panose="020B0604020202020204" pitchFamily="34" charset="0"/>
              </a:rPr>
              <a:t>Set Up NAT Gateway</a:t>
            </a:r>
          </a:p>
          <a:p>
            <a:endParaRPr lang="en-IN" b="1" dirty="0"/>
          </a:p>
        </p:txBody>
      </p:sp>
      <p:sp>
        <p:nvSpPr>
          <p:cNvPr id="5" name="TextBox 4">
            <a:extLst>
              <a:ext uri="{FF2B5EF4-FFF2-40B4-BE49-F238E27FC236}">
                <a16:creationId xmlns:a16="http://schemas.microsoft.com/office/drawing/2014/main" id="{D62913D0-7C3A-76BC-7514-7A9F13E8B997}"/>
              </a:ext>
            </a:extLst>
          </p:cNvPr>
          <p:cNvSpPr txBox="1"/>
          <p:nvPr/>
        </p:nvSpPr>
        <p:spPr>
          <a:xfrm>
            <a:off x="95250" y="466040"/>
            <a:ext cx="12096750" cy="923330"/>
          </a:xfrm>
          <a:prstGeom prst="rect">
            <a:avLst/>
          </a:prstGeom>
          <a:noFill/>
        </p:spPr>
        <p:txBody>
          <a:bodyPr wrap="square" rtlCol="0">
            <a:spAutoFit/>
          </a:bodyPr>
          <a:lstStyle/>
          <a:p>
            <a:r>
              <a:rPr lang="en-US" dirty="0"/>
              <a:t>A NAT Gateway in AWS enables instances within private subnets to initiate outbound internet traffic while keeping them inaccessible from the internet. It acts as a managed service that translates outbound traffic from instances' private IP addresses to a public IP address, facilitating secure connectivity without exposing internal resources directly to external networks.</a:t>
            </a:r>
            <a:endParaRPr lang="en-IN" dirty="0"/>
          </a:p>
        </p:txBody>
      </p:sp>
      <p:sp>
        <p:nvSpPr>
          <p:cNvPr id="7" name="TextBox 6">
            <a:extLst>
              <a:ext uri="{FF2B5EF4-FFF2-40B4-BE49-F238E27FC236}">
                <a16:creationId xmlns:a16="http://schemas.microsoft.com/office/drawing/2014/main" id="{32F91B35-5CF7-9C3E-A4CF-37940D35610B}"/>
              </a:ext>
            </a:extLst>
          </p:cNvPr>
          <p:cNvSpPr txBox="1"/>
          <p:nvPr/>
        </p:nvSpPr>
        <p:spPr>
          <a:xfrm>
            <a:off x="104795" y="1416665"/>
            <a:ext cx="11810999" cy="923330"/>
          </a:xfrm>
          <a:prstGeom prst="rect">
            <a:avLst/>
          </a:prstGeom>
          <a:noFill/>
        </p:spPr>
        <p:txBody>
          <a:bodyPr wrap="square" rtlCol="0">
            <a:spAutoFit/>
          </a:bodyPr>
          <a:lstStyle/>
          <a:p>
            <a:r>
              <a:rPr lang="en-IN" dirty="0"/>
              <a:t>Public subnets in AWS VPCs allow instances direct internet access via an Internet Gateway, using public IP addresses for communication. In contrast, private subnets lack direct internet access, relying on NAT Gateways or NAT instances in public subnets for outbound connectivity while keeping internal resources isolated from the internet for enhanced security.</a:t>
            </a:r>
          </a:p>
        </p:txBody>
      </p:sp>
      <p:pic>
        <p:nvPicPr>
          <p:cNvPr id="11" name="Picture 10">
            <a:extLst>
              <a:ext uri="{FF2B5EF4-FFF2-40B4-BE49-F238E27FC236}">
                <a16:creationId xmlns:a16="http://schemas.microsoft.com/office/drawing/2014/main" id="{CB6352B4-A2D2-DE3F-B552-DFD396723851}"/>
              </a:ext>
            </a:extLst>
          </p:cNvPr>
          <p:cNvPicPr>
            <a:picLocks noChangeAspect="1"/>
          </p:cNvPicPr>
          <p:nvPr/>
        </p:nvPicPr>
        <p:blipFill rotWithShape="1">
          <a:blip r:embed="rId2">
            <a:extLst>
              <a:ext uri="{28A0092B-C50C-407E-A947-70E740481C1C}">
                <a14:useLocalDpi xmlns:a14="http://schemas.microsoft.com/office/drawing/2010/main" val="0"/>
              </a:ext>
            </a:extLst>
          </a:blip>
          <a:srcRect l="1014" t="19232" r="47658" b="17712"/>
          <a:stretch/>
        </p:blipFill>
        <p:spPr>
          <a:xfrm>
            <a:off x="4533919" y="2438399"/>
            <a:ext cx="6257925" cy="4324351"/>
          </a:xfrm>
          <a:prstGeom prst="rect">
            <a:avLst/>
          </a:prstGeom>
        </p:spPr>
      </p:pic>
      <p:sp>
        <p:nvSpPr>
          <p:cNvPr id="14" name="TextBox 13">
            <a:extLst>
              <a:ext uri="{FF2B5EF4-FFF2-40B4-BE49-F238E27FC236}">
                <a16:creationId xmlns:a16="http://schemas.microsoft.com/office/drawing/2014/main" id="{57878F9B-88BB-F21E-96F2-54C099DB8839}"/>
              </a:ext>
            </a:extLst>
          </p:cNvPr>
          <p:cNvSpPr txBox="1"/>
          <p:nvPr/>
        </p:nvSpPr>
        <p:spPr>
          <a:xfrm>
            <a:off x="179632" y="2590800"/>
            <a:ext cx="2803075" cy="1200329"/>
          </a:xfrm>
          <a:prstGeom prst="rect">
            <a:avLst/>
          </a:prstGeom>
          <a:noFill/>
        </p:spPr>
        <p:txBody>
          <a:bodyPr wrap="none" rtlCol="0">
            <a:spAutoFit/>
          </a:bodyPr>
          <a:lstStyle/>
          <a:p>
            <a:pPr marL="285750" indent="-285750">
              <a:buFont typeface="Arial" panose="020B0604020202020204" pitchFamily="34" charset="0"/>
              <a:buChar char="•"/>
            </a:pPr>
            <a:r>
              <a:rPr lang="en-US" dirty="0"/>
              <a:t>Open NAT gateway</a:t>
            </a:r>
          </a:p>
          <a:p>
            <a:pPr marL="285750" indent="-285750">
              <a:buFont typeface="Arial" panose="020B0604020202020204" pitchFamily="34" charset="0"/>
              <a:buChar char="•"/>
            </a:pPr>
            <a:r>
              <a:rPr lang="en-US" dirty="0"/>
              <a:t>Click create NAT gateway</a:t>
            </a:r>
          </a:p>
          <a:p>
            <a:pPr marL="285750" indent="-285750">
              <a:buFont typeface="Arial" panose="020B0604020202020204" pitchFamily="34" charset="0"/>
              <a:buChar char="•"/>
            </a:pPr>
            <a:r>
              <a:rPr lang="en-US" dirty="0"/>
              <a:t>Allocate the elastic IP</a:t>
            </a:r>
          </a:p>
          <a:p>
            <a:pPr marL="285750" indent="-285750">
              <a:buFont typeface="Arial" panose="020B0604020202020204" pitchFamily="34" charset="0"/>
              <a:buChar char="•"/>
            </a:pPr>
            <a:r>
              <a:rPr lang="en-US" dirty="0"/>
              <a:t>Create NAT gateway</a:t>
            </a:r>
            <a:endParaRPr lang="en-IN" dirty="0"/>
          </a:p>
        </p:txBody>
      </p:sp>
    </p:spTree>
    <p:extLst>
      <p:ext uri="{BB962C8B-B14F-4D97-AF65-F5344CB8AC3E}">
        <p14:creationId xmlns:p14="http://schemas.microsoft.com/office/powerpoint/2010/main" val="2740277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28BA62-3FC4-2EF2-1DD8-E4F0A8962222}"/>
              </a:ext>
            </a:extLst>
          </p:cNvPr>
          <p:cNvPicPr>
            <a:picLocks noChangeAspect="1"/>
          </p:cNvPicPr>
          <p:nvPr/>
        </p:nvPicPr>
        <p:blipFill rotWithShape="1">
          <a:blip r:embed="rId2">
            <a:extLst>
              <a:ext uri="{28A0092B-C50C-407E-A947-70E740481C1C}">
                <a14:useLocalDpi xmlns:a14="http://schemas.microsoft.com/office/drawing/2010/main" val="0"/>
              </a:ext>
            </a:extLst>
          </a:blip>
          <a:srcRect l="15312" t="18750" r="2265" b="8750"/>
          <a:stretch/>
        </p:blipFill>
        <p:spPr>
          <a:xfrm>
            <a:off x="847725" y="1984919"/>
            <a:ext cx="9848850" cy="4873081"/>
          </a:xfrm>
          <a:prstGeom prst="rect">
            <a:avLst/>
          </a:prstGeom>
        </p:spPr>
      </p:pic>
      <p:sp>
        <p:nvSpPr>
          <p:cNvPr id="7" name="TextBox 6">
            <a:extLst>
              <a:ext uri="{FF2B5EF4-FFF2-40B4-BE49-F238E27FC236}">
                <a16:creationId xmlns:a16="http://schemas.microsoft.com/office/drawing/2014/main" id="{B2920B01-3E22-C286-5571-6180F3E6C2BB}"/>
              </a:ext>
            </a:extLst>
          </p:cNvPr>
          <p:cNvSpPr txBox="1"/>
          <p:nvPr/>
        </p:nvSpPr>
        <p:spPr>
          <a:xfrm>
            <a:off x="0" y="-43771"/>
            <a:ext cx="4068550" cy="369332"/>
          </a:xfrm>
          <a:prstGeom prst="rect">
            <a:avLst/>
          </a:prstGeom>
          <a:noFill/>
        </p:spPr>
        <p:txBody>
          <a:bodyPr wrap="none" rtlCol="0">
            <a:spAutoFit/>
          </a:bodyPr>
          <a:lstStyle/>
          <a:p>
            <a:r>
              <a:rPr lang="en-US" b="1" dirty="0"/>
              <a:t>Step 8: </a:t>
            </a:r>
            <a:r>
              <a:rPr kumimoji="0" lang="en-US" altLang="en-US" sz="1800" b="1" i="0" u="none" strike="noStrike" cap="none" normalizeH="0" baseline="0" dirty="0">
                <a:ln>
                  <a:noFill/>
                </a:ln>
                <a:solidFill>
                  <a:schemeClr val="tx1"/>
                </a:solidFill>
                <a:effectLst/>
                <a:latin typeface="Arial" panose="020B0604020202020204" pitchFamily="34" charset="0"/>
              </a:rPr>
              <a:t>Update Route Tables for NAT</a:t>
            </a:r>
          </a:p>
        </p:txBody>
      </p:sp>
      <p:sp>
        <p:nvSpPr>
          <p:cNvPr id="8" name="TextBox 7">
            <a:extLst>
              <a:ext uri="{FF2B5EF4-FFF2-40B4-BE49-F238E27FC236}">
                <a16:creationId xmlns:a16="http://schemas.microsoft.com/office/drawing/2014/main" id="{0A8E94AC-74A5-A71C-11A5-3FA3D2D2D099}"/>
              </a:ext>
            </a:extLst>
          </p:cNvPr>
          <p:cNvSpPr txBox="1"/>
          <p:nvPr/>
        </p:nvSpPr>
        <p:spPr>
          <a:xfrm>
            <a:off x="95250" y="784590"/>
            <a:ext cx="6189836" cy="1200329"/>
          </a:xfrm>
          <a:prstGeom prst="rect">
            <a:avLst/>
          </a:prstGeom>
          <a:noFill/>
        </p:spPr>
        <p:txBody>
          <a:bodyPr wrap="none" rtlCol="0">
            <a:spAutoFit/>
          </a:bodyPr>
          <a:lstStyle/>
          <a:p>
            <a:pPr marL="285750" indent="-285750">
              <a:buFont typeface="Arial" panose="020B0604020202020204" pitchFamily="34" charset="0"/>
              <a:buChar char="•"/>
            </a:pPr>
            <a:r>
              <a:rPr lang="en-US" dirty="0"/>
              <a:t>Open route table</a:t>
            </a:r>
          </a:p>
          <a:p>
            <a:pPr marL="285750" indent="-285750">
              <a:buFont typeface="Arial" panose="020B0604020202020204" pitchFamily="34" charset="0"/>
              <a:buChar char="•"/>
            </a:pPr>
            <a:r>
              <a:rPr lang="en-US" dirty="0"/>
              <a:t>Select the route table which is assigned to the private subnet</a:t>
            </a:r>
          </a:p>
          <a:p>
            <a:pPr marL="285750" indent="-285750">
              <a:buFont typeface="Arial" panose="020B0604020202020204" pitchFamily="34" charset="0"/>
              <a:buChar char="•"/>
            </a:pPr>
            <a:r>
              <a:rPr lang="en-US" dirty="0"/>
              <a:t>Go to routes </a:t>
            </a:r>
          </a:p>
          <a:p>
            <a:pPr marL="285750" indent="-285750">
              <a:buFont typeface="Arial" panose="020B0604020202020204" pitchFamily="34" charset="0"/>
              <a:buChar char="•"/>
            </a:pPr>
            <a:r>
              <a:rPr lang="en-US" dirty="0"/>
              <a:t>Click on edit routes</a:t>
            </a:r>
            <a:endParaRPr lang="en-IN" dirty="0"/>
          </a:p>
        </p:txBody>
      </p:sp>
      <p:sp>
        <p:nvSpPr>
          <p:cNvPr id="9" name="TextBox 8">
            <a:extLst>
              <a:ext uri="{FF2B5EF4-FFF2-40B4-BE49-F238E27FC236}">
                <a16:creationId xmlns:a16="http://schemas.microsoft.com/office/drawing/2014/main" id="{F4641AA8-79A6-4714-984B-2291F5CA22DF}"/>
              </a:ext>
            </a:extLst>
          </p:cNvPr>
          <p:cNvSpPr txBox="1"/>
          <p:nvPr/>
        </p:nvSpPr>
        <p:spPr>
          <a:xfrm>
            <a:off x="11607" y="231910"/>
            <a:ext cx="12011025" cy="646331"/>
          </a:xfrm>
          <a:prstGeom prst="rect">
            <a:avLst/>
          </a:prstGeom>
          <a:noFill/>
        </p:spPr>
        <p:txBody>
          <a:bodyPr wrap="square" rtlCol="0">
            <a:spAutoFit/>
          </a:bodyPr>
          <a:lstStyle/>
          <a:p>
            <a:r>
              <a:rPr lang="en-US" dirty="0"/>
              <a:t>A NAT Gateway in AWS is attached to a route table in order to direct outbound traffic from private subnets to the NAT Gateway for internet access. Here's why it's attached:</a:t>
            </a:r>
            <a:endParaRPr lang="en-IN" dirty="0"/>
          </a:p>
        </p:txBody>
      </p:sp>
    </p:spTree>
    <p:extLst>
      <p:ext uri="{BB962C8B-B14F-4D97-AF65-F5344CB8AC3E}">
        <p14:creationId xmlns:p14="http://schemas.microsoft.com/office/powerpoint/2010/main" val="10933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42775-1B5D-3E69-B273-B8819479678B}"/>
              </a:ext>
            </a:extLst>
          </p:cNvPr>
          <p:cNvPicPr>
            <a:picLocks noChangeAspect="1"/>
          </p:cNvPicPr>
          <p:nvPr/>
        </p:nvPicPr>
        <p:blipFill rotWithShape="1">
          <a:blip r:embed="rId2">
            <a:extLst>
              <a:ext uri="{28A0092B-C50C-407E-A947-70E740481C1C}">
                <a14:useLocalDpi xmlns:a14="http://schemas.microsoft.com/office/drawing/2010/main" val="0"/>
              </a:ext>
            </a:extLst>
          </a:blip>
          <a:srcRect t="19444" r="4219" b="35416"/>
          <a:stretch/>
        </p:blipFill>
        <p:spPr>
          <a:xfrm>
            <a:off x="142875" y="923330"/>
            <a:ext cx="11677650" cy="3095625"/>
          </a:xfrm>
          <a:prstGeom prst="rect">
            <a:avLst/>
          </a:prstGeom>
        </p:spPr>
      </p:pic>
      <p:sp>
        <p:nvSpPr>
          <p:cNvPr id="6" name="TextBox 5">
            <a:extLst>
              <a:ext uri="{FF2B5EF4-FFF2-40B4-BE49-F238E27FC236}">
                <a16:creationId xmlns:a16="http://schemas.microsoft.com/office/drawing/2014/main" id="{342BB190-5836-5823-19D0-38E53427531E}"/>
              </a:ext>
            </a:extLst>
          </p:cNvPr>
          <p:cNvSpPr txBox="1"/>
          <p:nvPr/>
        </p:nvSpPr>
        <p:spPr>
          <a:xfrm>
            <a:off x="0" y="0"/>
            <a:ext cx="747712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Click on add route</a:t>
            </a:r>
          </a:p>
          <a:p>
            <a:pPr marL="285750" indent="-285750">
              <a:buFont typeface="Arial" panose="020B0604020202020204" pitchFamily="34" charset="0"/>
              <a:buChar char="•"/>
            </a:pPr>
            <a:r>
              <a:rPr lang="en-US" dirty="0"/>
              <a:t>Add 0.0.0.0/0 and select the NAT gateway option form the list</a:t>
            </a:r>
          </a:p>
          <a:p>
            <a:pPr marL="285750" indent="-285750">
              <a:buFont typeface="Arial" panose="020B0604020202020204" pitchFamily="34" charset="0"/>
              <a:buChar char="•"/>
            </a:pPr>
            <a:r>
              <a:rPr lang="en-US" dirty="0"/>
              <a:t>Add the NAT gateway which is created in the private subnet</a:t>
            </a:r>
            <a:endParaRPr lang="en-IN" dirty="0"/>
          </a:p>
        </p:txBody>
      </p:sp>
      <p:sp>
        <p:nvSpPr>
          <p:cNvPr id="12" name="TextBox 11">
            <a:extLst>
              <a:ext uri="{FF2B5EF4-FFF2-40B4-BE49-F238E27FC236}">
                <a16:creationId xmlns:a16="http://schemas.microsoft.com/office/drawing/2014/main" id="{34942642-8100-C70B-C0CE-9C96689C5510}"/>
              </a:ext>
            </a:extLst>
          </p:cNvPr>
          <p:cNvSpPr txBox="1"/>
          <p:nvPr/>
        </p:nvSpPr>
        <p:spPr>
          <a:xfrm>
            <a:off x="0" y="4210050"/>
            <a:ext cx="4320798" cy="369332"/>
          </a:xfrm>
          <a:prstGeom prst="rect">
            <a:avLst/>
          </a:prstGeom>
          <a:noFill/>
        </p:spPr>
        <p:txBody>
          <a:bodyPr wrap="none" rtlCol="0">
            <a:spAutoFit/>
          </a:bodyPr>
          <a:lstStyle/>
          <a:p>
            <a:r>
              <a:rPr lang="en-US" b="1" dirty="0"/>
              <a:t>Step 9: </a:t>
            </a:r>
            <a:r>
              <a:rPr lang="en-US" altLang="en-US" b="1" dirty="0">
                <a:latin typeface="Arial" panose="020B0604020202020204" pitchFamily="34" charset="0"/>
              </a:rPr>
              <a:t>Create EC2 instance for subnet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96816172-6730-51F7-908E-E2F9DDF8F7CF}"/>
              </a:ext>
            </a:extLst>
          </p:cNvPr>
          <p:cNvSpPr txBox="1"/>
          <p:nvPr/>
        </p:nvSpPr>
        <p:spPr>
          <a:xfrm>
            <a:off x="114300" y="4579382"/>
            <a:ext cx="11963400" cy="1754326"/>
          </a:xfrm>
          <a:prstGeom prst="rect">
            <a:avLst/>
          </a:prstGeom>
          <a:noFill/>
        </p:spPr>
        <p:txBody>
          <a:bodyPr wrap="square" rtlCol="0">
            <a:spAutoFit/>
          </a:bodyPr>
          <a:lstStyle/>
          <a:p>
            <a:r>
              <a:rPr lang="en-US" dirty="0"/>
              <a:t>An EC2 instance in AWS (Elastic Compute Cloud) refers to a virtual server that you can launch and manage within your AWS </a:t>
            </a:r>
            <a:r>
              <a:rPr lang="en-US" dirty="0" err="1"/>
              <a:t>environmen</a:t>
            </a:r>
            <a:endParaRPr lang="en-US" dirty="0"/>
          </a:p>
          <a:p>
            <a:endParaRPr lang="en-US" dirty="0"/>
          </a:p>
          <a:p>
            <a:r>
              <a:rPr lang="en-US" dirty="0"/>
              <a:t>An EC2 instance in AWS is a virtual server that you can rent and run in the cloud, offering scalable compute capacity with various configurations and operating systems to suit different application needs.</a:t>
            </a:r>
          </a:p>
          <a:p>
            <a:endParaRPr lang="en-IN" dirty="0"/>
          </a:p>
        </p:txBody>
      </p:sp>
    </p:spTree>
    <p:extLst>
      <p:ext uri="{BB962C8B-B14F-4D97-AF65-F5344CB8AC3E}">
        <p14:creationId xmlns:p14="http://schemas.microsoft.com/office/powerpoint/2010/main" val="50663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5FF3D488-1631-783B-2C26-B5F85116707D}"/>
              </a:ext>
            </a:extLst>
          </p:cNvPr>
          <p:cNvSpPr>
            <a:spLocks noChangeArrowheads="1"/>
          </p:cNvSpPr>
          <p:nvPr/>
        </p:nvSpPr>
        <p:spPr bwMode="auto">
          <a:xfrm>
            <a:off x="0" y="0"/>
            <a:ext cx="578369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Launch EC2 Instance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Configure Instance Details like storage and </a:t>
            </a:r>
            <a:r>
              <a:rPr lang="en-US" altLang="en-US" dirty="0">
                <a:latin typeface="Arial" panose="020B0604020202020204" pitchFamily="34" charset="0"/>
              </a:rPr>
              <a:t>OS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add/create key pair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Add VPC that to be associated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Add subnet where we want to create ec2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a:t>
            </a:r>
            <a:r>
              <a:rPr lang="en-US" altLang="en-US" dirty="0">
                <a:latin typeface="Arial" panose="020B0604020202020204" pitchFamily="34" charset="0"/>
              </a:rPr>
              <a:t>nable Auto-assign public IP to get public IP address</a:t>
            </a: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7E0E6C45-0931-60A4-1C3C-F61CAA6985C2}"/>
              </a:ext>
            </a:extLst>
          </p:cNvPr>
          <p:cNvPicPr>
            <a:picLocks noChangeAspect="1"/>
          </p:cNvPicPr>
          <p:nvPr/>
        </p:nvPicPr>
        <p:blipFill rotWithShape="1">
          <a:blip r:embed="rId2">
            <a:extLst>
              <a:ext uri="{28A0092B-C50C-407E-A947-70E740481C1C}">
                <a14:useLocalDpi xmlns:a14="http://schemas.microsoft.com/office/drawing/2010/main" val="0"/>
              </a:ext>
            </a:extLst>
          </a:blip>
          <a:srcRect l="4843" t="28194" r="19688" b="9167"/>
          <a:stretch/>
        </p:blipFill>
        <p:spPr>
          <a:xfrm>
            <a:off x="66675" y="1885951"/>
            <a:ext cx="5429250" cy="4572000"/>
          </a:xfrm>
          <a:prstGeom prst="rect">
            <a:avLst/>
          </a:prstGeom>
        </p:spPr>
      </p:pic>
      <p:pic>
        <p:nvPicPr>
          <p:cNvPr id="13" name="Picture 12">
            <a:extLst>
              <a:ext uri="{FF2B5EF4-FFF2-40B4-BE49-F238E27FC236}">
                <a16:creationId xmlns:a16="http://schemas.microsoft.com/office/drawing/2014/main" id="{BE0D929A-F503-0A5F-4CFF-18BCCA1CFE85}"/>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278" r="18281" b="8472"/>
          <a:stretch/>
        </p:blipFill>
        <p:spPr>
          <a:xfrm>
            <a:off x="5695950" y="1885951"/>
            <a:ext cx="6048376" cy="4886325"/>
          </a:xfrm>
          <a:prstGeom prst="rect">
            <a:avLst/>
          </a:prstGeom>
        </p:spPr>
      </p:pic>
    </p:spTree>
    <p:extLst>
      <p:ext uri="{BB962C8B-B14F-4D97-AF65-F5344CB8AC3E}">
        <p14:creationId xmlns:p14="http://schemas.microsoft.com/office/powerpoint/2010/main" val="124870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1B83CF-9929-DA5D-2BB9-742D58BB3A45}"/>
              </a:ext>
            </a:extLst>
          </p:cNvPr>
          <p:cNvPicPr>
            <a:picLocks noChangeAspect="1"/>
          </p:cNvPicPr>
          <p:nvPr/>
        </p:nvPicPr>
        <p:blipFill rotWithShape="1">
          <a:blip r:embed="rId2">
            <a:extLst>
              <a:ext uri="{28A0092B-C50C-407E-A947-70E740481C1C}">
                <a14:useLocalDpi xmlns:a14="http://schemas.microsoft.com/office/drawing/2010/main" val="0"/>
              </a:ext>
            </a:extLst>
          </a:blip>
          <a:srcRect l="4844" t="20684" r="45011" b="10418"/>
          <a:stretch/>
        </p:blipFill>
        <p:spPr>
          <a:xfrm>
            <a:off x="1" y="923329"/>
            <a:ext cx="5505450" cy="4724995"/>
          </a:xfrm>
          <a:prstGeom prst="rect">
            <a:avLst/>
          </a:prstGeom>
        </p:spPr>
      </p:pic>
      <p:pic>
        <p:nvPicPr>
          <p:cNvPr id="7" name="Picture 6">
            <a:extLst>
              <a:ext uri="{FF2B5EF4-FFF2-40B4-BE49-F238E27FC236}">
                <a16:creationId xmlns:a16="http://schemas.microsoft.com/office/drawing/2014/main" id="{E391F522-DB4D-6DB6-0B8A-35307BEB852E}"/>
              </a:ext>
            </a:extLst>
          </p:cNvPr>
          <p:cNvPicPr>
            <a:picLocks noChangeAspect="1"/>
          </p:cNvPicPr>
          <p:nvPr/>
        </p:nvPicPr>
        <p:blipFill rotWithShape="1">
          <a:blip r:embed="rId3">
            <a:extLst>
              <a:ext uri="{28A0092B-C50C-407E-A947-70E740481C1C}">
                <a14:useLocalDpi xmlns:a14="http://schemas.microsoft.com/office/drawing/2010/main" val="0"/>
              </a:ext>
            </a:extLst>
          </a:blip>
          <a:srcRect l="15781" t="19305" r="5703" b="8194"/>
          <a:stretch/>
        </p:blipFill>
        <p:spPr>
          <a:xfrm>
            <a:off x="5915025" y="781527"/>
            <a:ext cx="6276974" cy="4830248"/>
          </a:xfrm>
          <a:prstGeom prst="rect">
            <a:avLst/>
          </a:prstGeom>
        </p:spPr>
      </p:pic>
      <p:sp>
        <p:nvSpPr>
          <p:cNvPr id="8" name="TextBox 7">
            <a:extLst>
              <a:ext uri="{FF2B5EF4-FFF2-40B4-BE49-F238E27FC236}">
                <a16:creationId xmlns:a16="http://schemas.microsoft.com/office/drawing/2014/main" id="{9A9BDDC8-A80E-1378-9824-47601E3EBCFF}"/>
              </a:ext>
            </a:extLst>
          </p:cNvPr>
          <p:cNvSpPr txBox="1"/>
          <p:nvPr/>
        </p:nvSpPr>
        <p:spPr>
          <a:xfrm>
            <a:off x="-76200" y="0"/>
            <a:ext cx="5030673" cy="923330"/>
          </a:xfrm>
          <a:prstGeom prst="rect">
            <a:avLst/>
          </a:prstGeom>
          <a:noFill/>
        </p:spPr>
        <p:txBody>
          <a:bodyPr wrap="none" rtlCol="0">
            <a:spAutoFit/>
          </a:bodyPr>
          <a:lstStyle/>
          <a:p>
            <a:pPr marL="285750" indent="-285750">
              <a:buFont typeface="Arial" panose="020B0604020202020204" pitchFamily="34" charset="0"/>
              <a:buChar char="•"/>
            </a:pPr>
            <a:r>
              <a:rPr lang="en-US" dirty="0"/>
              <a:t>Add the security group for inbound traffic</a:t>
            </a:r>
          </a:p>
          <a:p>
            <a:pPr marL="285750" indent="-285750">
              <a:buFont typeface="Arial" panose="020B0604020202020204" pitchFamily="34" charset="0"/>
              <a:buChar char="•"/>
            </a:pPr>
            <a:r>
              <a:rPr lang="en-US" dirty="0"/>
              <a:t>Select the required inbound type to allow traffic </a:t>
            </a:r>
          </a:p>
          <a:p>
            <a:pPr marL="285750" indent="-285750">
              <a:buFont typeface="Arial" panose="020B0604020202020204" pitchFamily="34" charset="0"/>
              <a:buChar char="•"/>
            </a:pPr>
            <a:r>
              <a:rPr lang="en-US" dirty="0"/>
              <a:t>Click on launch instance</a:t>
            </a:r>
            <a:endParaRPr lang="en-IN" dirty="0"/>
          </a:p>
        </p:txBody>
      </p:sp>
      <p:sp>
        <p:nvSpPr>
          <p:cNvPr id="9" name="TextBox 8">
            <a:extLst>
              <a:ext uri="{FF2B5EF4-FFF2-40B4-BE49-F238E27FC236}">
                <a16:creationId xmlns:a16="http://schemas.microsoft.com/office/drawing/2014/main" id="{B7E19BEE-97E6-BA13-1464-F71C5D9EF524}"/>
              </a:ext>
            </a:extLst>
          </p:cNvPr>
          <p:cNvSpPr txBox="1"/>
          <p:nvPr/>
        </p:nvSpPr>
        <p:spPr>
          <a:xfrm>
            <a:off x="114300" y="6143625"/>
            <a:ext cx="7788799" cy="369332"/>
          </a:xfrm>
          <a:prstGeom prst="rect">
            <a:avLst/>
          </a:prstGeom>
          <a:noFill/>
        </p:spPr>
        <p:txBody>
          <a:bodyPr wrap="none" rtlCol="0">
            <a:spAutoFit/>
          </a:bodyPr>
          <a:lstStyle/>
          <a:p>
            <a:pPr marL="285750" indent="-285750">
              <a:buFont typeface="Arial" panose="020B0604020202020204" pitchFamily="34" charset="0"/>
              <a:buChar char="•"/>
            </a:pPr>
            <a:r>
              <a:rPr lang="en-US" dirty="0"/>
              <a:t>In the same way create necessary ec2 instances according to the requirement </a:t>
            </a:r>
            <a:endParaRPr lang="en-IN" dirty="0"/>
          </a:p>
        </p:txBody>
      </p:sp>
    </p:spTree>
    <p:extLst>
      <p:ext uri="{BB962C8B-B14F-4D97-AF65-F5344CB8AC3E}">
        <p14:creationId xmlns:p14="http://schemas.microsoft.com/office/powerpoint/2010/main" val="3147751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7689D0-68A5-113B-0A2D-221A9CBB7DFE}"/>
              </a:ext>
            </a:extLst>
          </p:cNvPr>
          <p:cNvSpPr txBox="1"/>
          <p:nvPr/>
        </p:nvSpPr>
        <p:spPr>
          <a:xfrm>
            <a:off x="0" y="0"/>
            <a:ext cx="4271106" cy="646331"/>
          </a:xfrm>
          <a:prstGeom prst="rect">
            <a:avLst/>
          </a:prstGeom>
          <a:noFill/>
        </p:spPr>
        <p:txBody>
          <a:bodyPr wrap="none" rtlCol="0">
            <a:spAutoFit/>
          </a:bodyPr>
          <a:lstStyle/>
          <a:p>
            <a:r>
              <a:rPr lang="en-US" b="1" dirty="0"/>
              <a:t>Step 10: </a:t>
            </a:r>
            <a:r>
              <a:rPr kumimoji="0" lang="en-US" altLang="en-US" sz="1800" b="1" i="0" u="none" strike="noStrike" cap="none" normalizeH="0" baseline="0" dirty="0">
                <a:ln>
                  <a:noFill/>
                </a:ln>
                <a:solidFill>
                  <a:schemeClr val="tx1"/>
                </a:solidFill>
                <a:effectLst/>
                <a:latin typeface="Arial" panose="020B0604020202020204" pitchFamily="34" charset="0"/>
              </a:rPr>
              <a:t>Implement Security Measures</a:t>
            </a:r>
          </a:p>
          <a:p>
            <a:endParaRPr lang="en-IN" b="1" dirty="0"/>
          </a:p>
        </p:txBody>
      </p:sp>
      <p:sp>
        <p:nvSpPr>
          <p:cNvPr id="5" name="TextBox 4">
            <a:extLst>
              <a:ext uri="{FF2B5EF4-FFF2-40B4-BE49-F238E27FC236}">
                <a16:creationId xmlns:a16="http://schemas.microsoft.com/office/drawing/2014/main" id="{49C90DD7-2FFE-CEAD-5F7E-0BBB8985BFAF}"/>
              </a:ext>
            </a:extLst>
          </p:cNvPr>
          <p:cNvSpPr txBox="1"/>
          <p:nvPr/>
        </p:nvSpPr>
        <p:spPr>
          <a:xfrm>
            <a:off x="0" y="323165"/>
            <a:ext cx="12058650" cy="1338828"/>
          </a:xfrm>
          <a:prstGeom prst="rect">
            <a:avLst/>
          </a:prstGeom>
          <a:noFill/>
        </p:spPr>
        <p:txBody>
          <a:bodyPr wrap="square" rtlCol="0">
            <a:spAutoFit/>
          </a:bodyPr>
          <a:lstStyle/>
          <a:p>
            <a:pPr>
              <a:lnSpc>
                <a:spcPct val="150000"/>
              </a:lnSpc>
            </a:pPr>
            <a:r>
              <a:rPr lang="en-US" dirty="0"/>
              <a:t>There multiple security </a:t>
            </a:r>
            <a:r>
              <a:rPr lang="en-US" dirty="0" err="1"/>
              <a:t>prociders</a:t>
            </a:r>
            <a:r>
              <a:rPr lang="en-US" dirty="0"/>
              <a:t> I want to add the security group for the inbound traffic </a:t>
            </a:r>
          </a:p>
          <a:p>
            <a:r>
              <a:rPr lang="en-US" dirty="0"/>
              <a:t>A </a:t>
            </a:r>
            <a:r>
              <a:rPr lang="en-US" b="1" dirty="0"/>
              <a:t>security group</a:t>
            </a:r>
            <a:r>
              <a:rPr lang="en-US" dirty="0"/>
              <a:t> in AWS is a fundamental component of network security that acts as a virtual firewall for controlling inbound and outbound traffic to AWS resources. It operates at the instance level (i.e., applies to one or more instances) and provides stateful filtering of traffic, meaning it tracks the state of connections and allows response traffic to return.</a:t>
            </a:r>
            <a:endParaRPr lang="en-IN" dirty="0"/>
          </a:p>
        </p:txBody>
      </p:sp>
      <p:pic>
        <p:nvPicPr>
          <p:cNvPr id="3" name="Picture 2">
            <a:extLst>
              <a:ext uri="{FF2B5EF4-FFF2-40B4-BE49-F238E27FC236}">
                <a16:creationId xmlns:a16="http://schemas.microsoft.com/office/drawing/2014/main" id="{0D90CD51-E76F-1374-779E-D888BCE6A4D1}"/>
              </a:ext>
            </a:extLst>
          </p:cNvPr>
          <p:cNvPicPr>
            <a:picLocks noChangeAspect="1"/>
          </p:cNvPicPr>
          <p:nvPr/>
        </p:nvPicPr>
        <p:blipFill rotWithShape="1">
          <a:blip r:embed="rId2">
            <a:extLst>
              <a:ext uri="{28A0092B-C50C-407E-A947-70E740481C1C}">
                <a14:useLocalDpi xmlns:a14="http://schemas.microsoft.com/office/drawing/2010/main" val="0"/>
              </a:ext>
            </a:extLst>
          </a:blip>
          <a:srcRect l="2220" t="22313" r="5715" b="8843"/>
          <a:stretch/>
        </p:blipFill>
        <p:spPr>
          <a:xfrm>
            <a:off x="133350" y="1661993"/>
            <a:ext cx="11224726" cy="4721290"/>
          </a:xfrm>
          <a:prstGeom prst="rect">
            <a:avLst/>
          </a:prstGeom>
        </p:spPr>
      </p:pic>
      <p:sp>
        <p:nvSpPr>
          <p:cNvPr id="6" name="TextBox 5">
            <a:extLst>
              <a:ext uri="{FF2B5EF4-FFF2-40B4-BE49-F238E27FC236}">
                <a16:creationId xmlns:a16="http://schemas.microsoft.com/office/drawing/2014/main" id="{AD10A9FE-093E-BE40-0564-D76B352A8777}"/>
              </a:ext>
            </a:extLst>
          </p:cNvPr>
          <p:cNvSpPr txBox="1"/>
          <p:nvPr/>
        </p:nvSpPr>
        <p:spPr>
          <a:xfrm>
            <a:off x="133350" y="6488668"/>
            <a:ext cx="4261616" cy="369332"/>
          </a:xfrm>
          <a:prstGeom prst="rect">
            <a:avLst/>
          </a:prstGeom>
          <a:noFill/>
        </p:spPr>
        <p:txBody>
          <a:bodyPr wrap="none" rtlCol="0">
            <a:spAutoFit/>
          </a:bodyPr>
          <a:lstStyle/>
          <a:p>
            <a:r>
              <a:rPr lang="en-US" dirty="0"/>
              <a:t>Add inbound rules we can to give access to</a:t>
            </a:r>
            <a:endParaRPr lang="en-IN" dirty="0"/>
          </a:p>
        </p:txBody>
      </p:sp>
    </p:spTree>
    <p:extLst>
      <p:ext uri="{BB962C8B-B14F-4D97-AF65-F5344CB8AC3E}">
        <p14:creationId xmlns:p14="http://schemas.microsoft.com/office/powerpoint/2010/main" val="356728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35F7D0-9D5B-6078-D2CB-7B38A5940A6A}"/>
              </a:ext>
            </a:extLst>
          </p:cNvPr>
          <p:cNvSpPr txBox="1"/>
          <p:nvPr/>
        </p:nvSpPr>
        <p:spPr>
          <a:xfrm>
            <a:off x="4613863" y="0"/>
            <a:ext cx="1955856" cy="461665"/>
          </a:xfrm>
          <a:prstGeom prst="rect">
            <a:avLst/>
          </a:prstGeom>
          <a:noFill/>
        </p:spPr>
        <p:txBody>
          <a:bodyPr wrap="none" rtlCol="0">
            <a:spAutoFit/>
          </a:bodyPr>
          <a:lstStyle/>
          <a:p>
            <a:r>
              <a:rPr lang="en-US" sz="2400" b="1" dirty="0"/>
              <a:t>AWS</a:t>
            </a:r>
            <a:r>
              <a:rPr lang="en-US" sz="2400" dirty="0"/>
              <a:t> </a:t>
            </a:r>
            <a:r>
              <a:rPr lang="en-US" sz="2400" b="1" dirty="0"/>
              <a:t>PROJECT</a:t>
            </a:r>
            <a:endParaRPr lang="en-IN" sz="2400" b="1" dirty="0"/>
          </a:p>
        </p:txBody>
      </p:sp>
      <p:sp>
        <p:nvSpPr>
          <p:cNvPr id="6" name="TextBox 5">
            <a:extLst>
              <a:ext uri="{FF2B5EF4-FFF2-40B4-BE49-F238E27FC236}">
                <a16:creationId xmlns:a16="http://schemas.microsoft.com/office/drawing/2014/main" id="{26ED9119-E328-64A7-7A8F-EAEAEE08F3FF}"/>
              </a:ext>
            </a:extLst>
          </p:cNvPr>
          <p:cNvSpPr txBox="1"/>
          <p:nvPr/>
        </p:nvSpPr>
        <p:spPr>
          <a:xfrm>
            <a:off x="0" y="560439"/>
            <a:ext cx="2160656" cy="369332"/>
          </a:xfrm>
          <a:prstGeom prst="rect">
            <a:avLst/>
          </a:prstGeom>
          <a:noFill/>
        </p:spPr>
        <p:txBody>
          <a:bodyPr wrap="none" rtlCol="0">
            <a:spAutoFit/>
          </a:bodyPr>
          <a:lstStyle/>
          <a:p>
            <a:r>
              <a:rPr lang="en-US" b="1" dirty="0"/>
              <a:t>Module Assignment:</a:t>
            </a:r>
            <a:endParaRPr lang="en-IN" b="1" dirty="0"/>
          </a:p>
        </p:txBody>
      </p:sp>
      <p:sp>
        <p:nvSpPr>
          <p:cNvPr id="9" name="TextBox 8">
            <a:extLst>
              <a:ext uri="{FF2B5EF4-FFF2-40B4-BE49-F238E27FC236}">
                <a16:creationId xmlns:a16="http://schemas.microsoft.com/office/drawing/2014/main" id="{E627D9EF-AA34-027A-B172-8041F15E8F9E}"/>
              </a:ext>
            </a:extLst>
          </p:cNvPr>
          <p:cNvSpPr txBox="1"/>
          <p:nvPr/>
        </p:nvSpPr>
        <p:spPr>
          <a:xfrm>
            <a:off x="2172929" y="586112"/>
            <a:ext cx="6418006" cy="369332"/>
          </a:xfrm>
          <a:prstGeom prst="rect">
            <a:avLst/>
          </a:prstGeom>
          <a:noFill/>
        </p:spPr>
        <p:txBody>
          <a:bodyPr wrap="square">
            <a:spAutoFit/>
          </a:bodyPr>
          <a:lstStyle/>
          <a:p>
            <a:r>
              <a:rPr lang="en-IN" dirty="0"/>
              <a:t>Multi Branch Company Setup</a:t>
            </a:r>
          </a:p>
        </p:txBody>
      </p:sp>
      <p:sp>
        <p:nvSpPr>
          <p:cNvPr id="12" name="TextBox 11">
            <a:extLst>
              <a:ext uri="{FF2B5EF4-FFF2-40B4-BE49-F238E27FC236}">
                <a16:creationId xmlns:a16="http://schemas.microsoft.com/office/drawing/2014/main" id="{6F39915D-7433-6F63-98C9-F55B53C6F5A3}"/>
              </a:ext>
            </a:extLst>
          </p:cNvPr>
          <p:cNvSpPr txBox="1"/>
          <p:nvPr/>
        </p:nvSpPr>
        <p:spPr>
          <a:xfrm>
            <a:off x="37542" y="1179533"/>
            <a:ext cx="2085571" cy="369332"/>
          </a:xfrm>
          <a:prstGeom prst="rect">
            <a:avLst/>
          </a:prstGeom>
          <a:noFill/>
        </p:spPr>
        <p:txBody>
          <a:bodyPr wrap="none" rtlCol="0">
            <a:spAutoFit/>
          </a:bodyPr>
          <a:lstStyle/>
          <a:p>
            <a:r>
              <a:rPr lang="en-US" b="1" dirty="0"/>
              <a:t>Problem statement:</a:t>
            </a:r>
            <a:endParaRPr lang="en-IN" b="1" dirty="0"/>
          </a:p>
        </p:txBody>
      </p:sp>
      <p:sp>
        <p:nvSpPr>
          <p:cNvPr id="13" name="Rectangle 12">
            <a:extLst>
              <a:ext uri="{FF2B5EF4-FFF2-40B4-BE49-F238E27FC236}">
                <a16:creationId xmlns:a16="http://schemas.microsoft.com/office/drawing/2014/main" id="{DF4998FB-E1F7-692B-6664-8D7052489C92}"/>
              </a:ext>
            </a:extLst>
          </p:cNvPr>
          <p:cNvSpPr/>
          <p:nvPr/>
        </p:nvSpPr>
        <p:spPr>
          <a:xfrm>
            <a:off x="58999" y="1574538"/>
            <a:ext cx="11965858" cy="87331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t>Company XYZ is a rapidly growing retail chain with branches in multiple cities across the country. As the company expands, it faces challenges in managing its IT infrastructure efficiently and securely. The IT team is tasked with migrating the </a:t>
            </a:r>
            <a:r>
              <a:rPr lang="en-US" dirty="0" err="1"/>
              <a:t>company'son</a:t>
            </a:r>
            <a:r>
              <a:rPr lang="en-US" dirty="0"/>
              <a:t>-premises servers and applications to the cloud to improve scalability, reliability, and cost-effectiveness.</a:t>
            </a:r>
            <a:endParaRPr lang="en-IN" dirty="0"/>
          </a:p>
        </p:txBody>
      </p:sp>
      <p:sp>
        <p:nvSpPr>
          <p:cNvPr id="16" name="TextBox 15">
            <a:extLst>
              <a:ext uri="{FF2B5EF4-FFF2-40B4-BE49-F238E27FC236}">
                <a16:creationId xmlns:a16="http://schemas.microsoft.com/office/drawing/2014/main" id="{81CAC829-88D9-E8ED-F452-E386A5ADA5D2}"/>
              </a:ext>
            </a:extLst>
          </p:cNvPr>
          <p:cNvSpPr txBox="1"/>
          <p:nvPr/>
        </p:nvSpPr>
        <p:spPr>
          <a:xfrm>
            <a:off x="65314" y="2611494"/>
            <a:ext cx="1554913" cy="369332"/>
          </a:xfrm>
          <a:prstGeom prst="rect">
            <a:avLst/>
          </a:prstGeom>
          <a:noFill/>
        </p:spPr>
        <p:txBody>
          <a:bodyPr wrap="none" rtlCol="0">
            <a:spAutoFit/>
          </a:bodyPr>
          <a:lstStyle/>
          <a:p>
            <a:r>
              <a:rPr lang="en-US" b="1" dirty="0" err="1"/>
              <a:t>Prerequisities</a:t>
            </a:r>
            <a:r>
              <a:rPr lang="en-US" b="1" dirty="0"/>
              <a:t>:</a:t>
            </a:r>
            <a:endParaRPr lang="en-IN" b="1" dirty="0"/>
          </a:p>
        </p:txBody>
      </p:sp>
      <p:sp>
        <p:nvSpPr>
          <p:cNvPr id="18" name="Rectangle 17">
            <a:extLst>
              <a:ext uri="{FF2B5EF4-FFF2-40B4-BE49-F238E27FC236}">
                <a16:creationId xmlns:a16="http://schemas.microsoft.com/office/drawing/2014/main" id="{B6C438C9-1854-990D-C81E-D076830EB2A5}"/>
              </a:ext>
            </a:extLst>
          </p:cNvPr>
          <p:cNvSpPr/>
          <p:nvPr/>
        </p:nvSpPr>
        <p:spPr>
          <a:xfrm>
            <a:off x="0" y="2406003"/>
            <a:ext cx="7285703" cy="250664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t>Retail chain with branches in multiple cities</a:t>
            </a:r>
          </a:p>
          <a:p>
            <a:pPr marL="285750" indent="-285750">
              <a:buFont typeface="Arial" panose="020B0604020202020204" pitchFamily="34" charset="0"/>
              <a:buChar char="•"/>
            </a:pPr>
            <a:r>
              <a:rPr lang="en-US" dirty="0"/>
              <a:t>Currently operates on-premises servers and applications.</a:t>
            </a:r>
          </a:p>
          <a:p>
            <a:pPr marL="285750" indent="-285750">
              <a:buFont typeface="Arial" panose="020B0604020202020204" pitchFamily="34" charset="0"/>
              <a:buChar char="•"/>
            </a:pPr>
            <a:r>
              <a:rPr lang="en-US" dirty="0"/>
              <a:t>Facing challenges in managing IT infrastructure as the company expands.</a:t>
            </a:r>
          </a:p>
          <a:p>
            <a:pPr marL="285750" indent="-285750">
              <a:buFont typeface="Arial" panose="020B0604020202020204" pitchFamily="34" charset="0"/>
              <a:buChar char="•"/>
            </a:pPr>
            <a:r>
              <a:rPr lang="en-US" dirty="0"/>
              <a:t>Goal: Migrate to the cloud to improve scalability, reliability, and cost</a:t>
            </a:r>
            <a:endParaRPr lang="en-IN" dirty="0"/>
          </a:p>
        </p:txBody>
      </p:sp>
    </p:spTree>
    <p:extLst>
      <p:ext uri="{BB962C8B-B14F-4D97-AF65-F5344CB8AC3E}">
        <p14:creationId xmlns:p14="http://schemas.microsoft.com/office/powerpoint/2010/main" val="196461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3A38A9-73C0-C19F-24FE-243F5702194B}"/>
              </a:ext>
            </a:extLst>
          </p:cNvPr>
          <p:cNvSpPr txBox="1"/>
          <p:nvPr/>
        </p:nvSpPr>
        <p:spPr>
          <a:xfrm>
            <a:off x="66675" y="0"/>
            <a:ext cx="8387934"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a:t>Follow the same 1 – 10 steps to create Branch-A and Branch-B</a:t>
            </a:r>
            <a:endParaRPr lang="en-IN" b="1" dirty="0"/>
          </a:p>
        </p:txBody>
      </p:sp>
      <p:sp>
        <p:nvSpPr>
          <p:cNvPr id="6" name="TextBox 5">
            <a:extLst>
              <a:ext uri="{FF2B5EF4-FFF2-40B4-BE49-F238E27FC236}">
                <a16:creationId xmlns:a16="http://schemas.microsoft.com/office/drawing/2014/main" id="{E66EB162-14CF-F3AB-503D-86BC5F02EFEC}"/>
              </a:ext>
            </a:extLst>
          </p:cNvPr>
          <p:cNvSpPr txBox="1"/>
          <p:nvPr/>
        </p:nvSpPr>
        <p:spPr>
          <a:xfrm>
            <a:off x="152400" y="369332"/>
            <a:ext cx="12039600" cy="369332"/>
          </a:xfrm>
          <a:prstGeom prst="rect">
            <a:avLst/>
          </a:prstGeom>
          <a:noFill/>
        </p:spPr>
        <p:txBody>
          <a:bodyPr wrap="square" rtlCol="0">
            <a:spAutoFit/>
          </a:bodyPr>
          <a:lstStyle/>
          <a:p>
            <a:r>
              <a:rPr lang="en-US" dirty="0"/>
              <a:t>There is also another method for creating VPC, subnet, route table, internet gateway, NAT gateway easily.</a:t>
            </a:r>
            <a:endParaRPr lang="en-IN" dirty="0"/>
          </a:p>
        </p:txBody>
      </p:sp>
      <p:pic>
        <p:nvPicPr>
          <p:cNvPr id="9" name="Picture 8">
            <a:extLst>
              <a:ext uri="{FF2B5EF4-FFF2-40B4-BE49-F238E27FC236}">
                <a16:creationId xmlns:a16="http://schemas.microsoft.com/office/drawing/2014/main" id="{13B24F5A-A034-9959-8A1C-A063CEBB259C}"/>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22608" r="46172" b="8194"/>
          <a:stretch/>
        </p:blipFill>
        <p:spPr>
          <a:xfrm>
            <a:off x="152400" y="2112407"/>
            <a:ext cx="6410325" cy="4745593"/>
          </a:xfrm>
          <a:prstGeom prst="rect">
            <a:avLst/>
          </a:prstGeom>
        </p:spPr>
      </p:pic>
      <p:sp>
        <p:nvSpPr>
          <p:cNvPr id="10" name="TextBox 9">
            <a:extLst>
              <a:ext uri="{FF2B5EF4-FFF2-40B4-BE49-F238E27FC236}">
                <a16:creationId xmlns:a16="http://schemas.microsoft.com/office/drawing/2014/main" id="{0EAF363B-9981-1ABD-6FE3-316E29B85EBC}"/>
              </a:ext>
            </a:extLst>
          </p:cNvPr>
          <p:cNvSpPr txBox="1"/>
          <p:nvPr/>
        </p:nvSpPr>
        <p:spPr>
          <a:xfrm>
            <a:off x="228600" y="686872"/>
            <a:ext cx="4386522" cy="1477328"/>
          </a:xfrm>
          <a:prstGeom prst="rect">
            <a:avLst/>
          </a:prstGeom>
          <a:noFill/>
        </p:spPr>
        <p:txBody>
          <a:bodyPr wrap="none" rtlCol="0">
            <a:spAutoFit/>
          </a:bodyPr>
          <a:lstStyle/>
          <a:p>
            <a:pPr marL="285750" indent="-285750">
              <a:buFont typeface="Arial" panose="020B0604020202020204" pitchFamily="34" charset="0"/>
              <a:buChar char="•"/>
            </a:pPr>
            <a:r>
              <a:rPr lang="en-US" dirty="0"/>
              <a:t>Open VPC dashboard</a:t>
            </a:r>
          </a:p>
          <a:p>
            <a:pPr marL="285750" indent="-285750">
              <a:buFont typeface="Arial" panose="020B0604020202020204" pitchFamily="34" charset="0"/>
              <a:buChar char="•"/>
            </a:pPr>
            <a:r>
              <a:rPr lang="en-US" dirty="0"/>
              <a:t>Create VPC</a:t>
            </a:r>
          </a:p>
          <a:p>
            <a:pPr marL="285750" indent="-285750">
              <a:buFont typeface="Arial" panose="020B0604020202020204" pitchFamily="34" charset="0"/>
              <a:buChar char="•"/>
            </a:pPr>
            <a:r>
              <a:rPr lang="en-US" dirty="0"/>
              <a:t>Click on VPC and more</a:t>
            </a:r>
          </a:p>
          <a:p>
            <a:pPr marL="285750" indent="-285750">
              <a:buFont typeface="Arial" panose="020B0604020202020204" pitchFamily="34" charset="0"/>
              <a:buChar char="•"/>
            </a:pPr>
            <a:r>
              <a:rPr lang="en-US" dirty="0"/>
              <a:t>Fill the details according the requirement </a:t>
            </a:r>
          </a:p>
          <a:p>
            <a:pPr marL="285750" indent="-285750">
              <a:buFont typeface="Arial" panose="020B0604020202020204" pitchFamily="34" charset="0"/>
              <a:buChar char="•"/>
            </a:pPr>
            <a:r>
              <a:rPr lang="en-US" dirty="0"/>
              <a:t>Click on launch instance</a:t>
            </a:r>
            <a:endParaRPr lang="en-IN" dirty="0"/>
          </a:p>
        </p:txBody>
      </p:sp>
    </p:spTree>
    <p:extLst>
      <p:ext uri="{BB962C8B-B14F-4D97-AF65-F5344CB8AC3E}">
        <p14:creationId xmlns:p14="http://schemas.microsoft.com/office/powerpoint/2010/main" val="323175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3A40D-E7D2-EBA6-A973-CCAB556C8FC5}"/>
              </a:ext>
            </a:extLst>
          </p:cNvPr>
          <p:cNvSpPr txBox="1"/>
          <p:nvPr/>
        </p:nvSpPr>
        <p:spPr>
          <a:xfrm>
            <a:off x="-85725" y="0"/>
            <a:ext cx="3654462" cy="646331"/>
          </a:xfrm>
          <a:prstGeom prst="rect">
            <a:avLst/>
          </a:prstGeom>
          <a:noFill/>
        </p:spPr>
        <p:txBody>
          <a:bodyPr wrap="none" rtlCol="0">
            <a:spAutoFit/>
          </a:bodyPr>
          <a:lstStyle/>
          <a:p>
            <a:r>
              <a:rPr lang="en-US" b="1" dirty="0"/>
              <a:t>Steps 11:</a:t>
            </a:r>
            <a:r>
              <a:rPr kumimoji="0" lang="en-US" altLang="en-US" sz="1800" b="1" i="0" u="none" strike="noStrike" cap="none" normalizeH="0" baseline="0" dirty="0">
                <a:ln>
                  <a:noFill/>
                </a:ln>
                <a:solidFill>
                  <a:schemeClr val="tx1"/>
                </a:solidFill>
                <a:effectLst/>
                <a:latin typeface="Arial" panose="020B0604020202020204" pitchFamily="34" charset="0"/>
              </a:rPr>
              <a:t>Deploy Transit Gateway</a:t>
            </a:r>
          </a:p>
          <a:p>
            <a:endParaRPr lang="en-IN" b="1" dirty="0"/>
          </a:p>
        </p:txBody>
      </p:sp>
      <p:sp>
        <p:nvSpPr>
          <p:cNvPr id="5" name="TextBox 4">
            <a:extLst>
              <a:ext uri="{FF2B5EF4-FFF2-40B4-BE49-F238E27FC236}">
                <a16:creationId xmlns:a16="http://schemas.microsoft.com/office/drawing/2014/main" id="{1D0FF85F-BEF6-25A6-2D2F-715787FEA579}"/>
              </a:ext>
            </a:extLst>
          </p:cNvPr>
          <p:cNvSpPr txBox="1"/>
          <p:nvPr/>
        </p:nvSpPr>
        <p:spPr>
          <a:xfrm>
            <a:off x="0" y="340846"/>
            <a:ext cx="12087225"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A Transit Gateway in AWS is a fully managed service that acts as a hub for connecting multiple virtual private clouds (VPCs) and on-premises networks. It simplifies network architecture by providing a centralized gateway that allows for efficient and scalable interconnectivity between different networks and AWS accounts.</a:t>
            </a:r>
          </a:p>
          <a:p>
            <a:endParaRPr lang="en-US" dirty="0"/>
          </a:p>
          <a:p>
            <a:pPr marL="285750" indent="-285750">
              <a:buFont typeface="Wingdings" panose="05000000000000000000" pitchFamily="2" charset="2"/>
              <a:buChar char="Ø"/>
            </a:pPr>
            <a:r>
              <a:rPr lang="en-US" dirty="0"/>
              <a:t>Transit Gateways support hub-and-spoke and full-mesh network architectures, enabling organizations to easily scale and manage their network traffic across diverse environments while maintaining consistent security and compliance policies.</a:t>
            </a:r>
            <a:endParaRPr lang="en-IN" dirty="0"/>
          </a:p>
        </p:txBody>
      </p:sp>
      <p:pic>
        <p:nvPicPr>
          <p:cNvPr id="7" name="Picture 6">
            <a:extLst>
              <a:ext uri="{FF2B5EF4-FFF2-40B4-BE49-F238E27FC236}">
                <a16:creationId xmlns:a16="http://schemas.microsoft.com/office/drawing/2014/main" id="{01F95FA7-50FA-6C6B-B51B-C414BB5AB742}"/>
              </a:ext>
            </a:extLst>
          </p:cNvPr>
          <p:cNvPicPr>
            <a:picLocks noChangeAspect="1"/>
          </p:cNvPicPr>
          <p:nvPr/>
        </p:nvPicPr>
        <p:blipFill rotWithShape="1">
          <a:blip r:embed="rId2">
            <a:extLst>
              <a:ext uri="{28A0092B-C50C-407E-A947-70E740481C1C}">
                <a14:useLocalDpi xmlns:a14="http://schemas.microsoft.com/office/drawing/2010/main" val="0"/>
              </a:ext>
            </a:extLst>
          </a:blip>
          <a:srcRect t="23889" r="46484" b="8472"/>
          <a:stretch/>
        </p:blipFill>
        <p:spPr>
          <a:xfrm>
            <a:off x="4362450" y="2095172"/>
            <a:ext cx="6524625" cy="4638675"/>
          </a:xfrm>
          <a:prstGeom prst="rect">
            <a:avLst/>
          </a:prstGeom>
        </p:spPr>
      </p:pic>
      <p:sp>
        <p:nvSpPr>
          <p:cNvPr id="8" name="TextBox 7">
            <a:extLst>
              <a:ext uri="{FF2B5EF4-FFF2-40B4-BE49-F238E27FC236}">
                <a16:creationId xmlns:a16="http://schemas.microsoft.com/office/drawing/2014/main" id="{FA68C72A-0BB4-E7CD-36A8-9894AE56BA13}"/>
              </a:ext>
            </a:extLst>
          </p:cNvPr>
          <p:cNvSpPr txBox="1"/>
          <p:nvPr/>
        </p:nvSpPr>
        <p:spPr>
          <a:xfrm>
            <a:off x="58609" y="2305050"/>
            <a:ext cx="3365793" cy="1477328"/>
          </a:xfrm>
          <a:prstGeom prst="rect">
            <a:avLst/>
          </a:prstGeom>
          <a:noFill/>
        </p:spPr>
        <p:txBody>
          <a:bodyPr wrap="none" rtlCol="0">
            <a:spAutoFit/>
          </a:bodyPr>
          <a:lstStyle/>
          <a:p>
            <a:pPr marL="285750" indent="-285750">
              <a:buFont typeface="Arial" panose="020B0604020202020204" pitchFamily="34" charset="0"/>
              <a:buChar char="•"/>
            </a:pPr>
            <a:r>
              <a:rPr lang="en-US" dirty="0"/>
              <a:t>Open VPC dashboard</a:t>
            </a:r>
          </a:p>
          <a:p>
            <a:pPr marL="285750" indent="-285750">
              <a:buFont typeface="Arial" panose="020B0604020202020204" pitchFamily="34" charset="0"/>
              <a:buChar char="•"/>
            </a:pPr>
            <a:r>
              <a:rPr lang="en-US" dirty="0"/>
              <a:t>Select transit gateway </a:t>
            </a:r>
          </a:p>
          <a:p>
            <a:pPr marL="285750" indent="-285750">
              <a:buFont typeface="Arial" panose="020B0604020202020204" pitchFamily="34" charset="0"/>
              <a:buChar char="•"/>
            </a:pPr>
            <a:r>
              <a:rPr lang="en-US" dirty="0"/>
              <a:t>Click on create transit gateway</a:t>
            </a:r>
          </a:p>
          <a:p>
            <a:pPr marL="285750" indent="-285750">
              <a:buFont typeface="Arial" panose="020B0604020202020204" pitchFamily="34" charset="0"/>
              <a:buChar char="•"/>
            </a:pPr>
            <a:r>
              <a:rPr lang="en-US" dirty="0"/>
              <a:t>Add name</a:t>
            </a:r>
          </a:p>
          <a:p>
            <a:pPr marL="285750" indent="-285750">
              <a:buFont typeface="Arial" panose="020B0604020202020204" pitchFamily="34" charset="0"/>
              <a:buChar char="•"/>
            </a:pPr>
            <a:r>
              <a:rPr lang="en-US" dirty="0"/>
              <a:t>Click on launch transit gateway</a:t>
            </a:r>
            <a:endParaRPr lang="en-IN" dirty="0"/>
          </a:p>
        </p:txBody>
      </p:sp>
    </p:spTree>
    <p:extLst>
      <p:ext uri="{BB962C8B-B14F-4D97-AF65-F5344CB8AC3E}">
        <p14:creationId xmlns:p14="http://schemas.microsoft.com/office/powerpoint/2010/main" val="291399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834D2-AC46-C48F-8E7B-8F66C8F2EF08}"/>
              </a:ext>
            </a:extLst>
          </p:cNvPr>
          <p:cNvSpPr txBox="1"/>
          <p:nvPr/>
        </p:nvSpPr>
        <p:spPr>
          <a:xfrm>
            <a:off x="0" y="85725"/>
            <a:ext cx="4872296" cy="369332"/>
          </a:xfrm>
          <a:prstGeom prst="rect">
            <a:avLst/>
          </a:prstGeom>
          <a:noFill/>
        </p:spPr>
        <p:txBody>
          <a:bodyPr wrap="none" rtlCol="0">
            <a:spAutoFit/>
          </a:bodyPr>
          <a:lstStyle/>
          <a:p>
            <a:r>
              <a:rPr lang="en-US" b="1" dirty="0"/>
              <a:t>Step 12:</a:t>
            </a:r>
            <a:r>
              <a:rPr kumimoji="0" lang="en-US" altLang="en-US" sz="1800" b="1" i="0" u="none" strike="noStrike" cap="none" normalizeH="0" baseline="0" dirty="0">
                <a:ln>
                  <a:noFill/>
                </a:ln>
                <a:solidFill>
                  <a:schemeClr val="tx1"/>
                </a:solidFill>
                <a:effectLst/>
                <a:latin typeface="Arial" panose="020B0604020202020204" pitchFamily="34" charset="0"/>
              </a:rPr>
              <a:t>Create Transit Gateway attachment </a:t>
            </a:r>
          </a:p>
        </p:txBody>
      </p:sp>
      <p:sp>
        <p:nvSpPr>
          <p:cNvPr id="5" name="TextBox 4">
            <a:extLst>
              <a:ext uri="{FF2B5EF4-FFF2-40B4-BE49-F238E27FC236}">
                <a16:creationId xmlns:a16="http://schemas.microsoft.com/office/drawing/2014/main" id="{BC4880AF-B832-198B-D5E7-6C3A791216A1}"/>
              </a:ext>
            </a:extLst>
          </p:cNvPr>
          <p:cNvSpPr txBox="1"/>
          <p:nvPr/>
        </p:nvSpPr>
        <p:spPr>
          <a:xfrm>
            <a:off x="0" y="455057"/>
            <a:ext cx="11925300" cy="646331"/>
          </a:xfrm>
          <a:prstGeom prst="rect">
            <a:avLst/>
          </a:prstGeom>
          <a:noFill/>
        </p:spPr>
        <p:txBody>
          <a:bodyPr wrap="square" rtlCol="0">
            <a:spAutoFit/>
          </a:bodyPr>
          <a:lstStyle/>
          <a:p>
            <a:r>
              <a:rPr lang="en-US" dirty="0"/>
              <a:t>Connecting a Transit Gateway to route tables in AWS involves configuring route propagation or manually adding routes to direct traffic through the Transit Gateway. </a:t>
            </a:r>
            <a:endParaRPr lang="en-IN" dirty="0"/>
          </a:p>
        </p:txBody>
      </p:sp>
      <p:sp>
        <p:nvSpPr>
          <p:cNvPr id="7" name="TextBox 6">
            <a:extLst>
              <a:ext uri="{FF2B5EF4-FFF2-40B4-BE49-F238E27FC236}">
                <a16:creationId xmlns:a16="http://schemas.microsoft.com/office/drawing/2014/main" id="{7B8883BC-83D9-C4D4-E242-2F85A8BDBEAE}"/>
              </a:ext>
            </a:extLst>
          </p:cNvPr>
          <p:cNvSpPr txBox="1"/>
          <p:nvPr/>
        </p:nvSpPr>
        <p:spPr>
          <a:xfrm>
            <a:off x="9525" y="1067097"/>
            <a:ext cx="11915775" cy="646331"/>
          </a:xfrm>
          <a:prstGeom prst="rect">
            <a:avLst/>
          </a:prstGeom>
          <a:noFill/>
        </p:spPr>
        <p:txBody>
          <a:bodyPr wrap="square" rtlCol="0">
            <a:spAutoFit/>
          </a:bodyPr>
          <a:lstStyle/>
          <a:p>
            <a:r>
              <a:rPr lang="en-US" dirty="0"/>
              <a:t>Connecting VPCs via Transit Gateway allows for simplified and scalable interconnectivity between multiple virtual private clouds (VPCs) within AWS.</a:t>
            </a:r>
            <a:endParaRPr lang="en-IN" dirty="0"/>
          </a:p>
        </p:txBody>
      </p:sp>
      <p:pic>
        <p:nvPicPr>
          <p:cNvPr id="11" name="Picture 10">
            <a:extLst>
              <a:ext uri="{FF2B5EF4-FFF2-40B4-BE49-F238E27FC236}">
                <a16:creationId xmlns:a16="http://schemas.microsoft.com/office/drawing/2014/main" id="{EF5A53EB-3FAD-AF3C-FA4F-0FE3716A0E69}"/>
              </a:ext>
            </a:extLst>
          </p:cNvPr>
          <p:cNvPicPr>
            <a:picLocks noChangeAspect="1"/>
          </p:cNvPicPr>
          <p:nvPr/>
        </p:nvPicPr>
        <p:blipFill rotWithShape="1">
          <a:blip r:embed="rId2">
            <a:extLst>
              <a:ext uri="{28A0092B-C50C-407E-A947-70E740481C1C}">
                <a14:useLocalDpi xmlns:a14="http://schemas.microsoft.com/office/drawing/2010/main" val="0"/>
              </a:ext>
            </a:extLst>
          </a:blip>
          <a:srcRect l="-79" t="23334" r="50079" b="8333"/>
          <a:stretch/>
        </p:blipFill>
        <p:spPr>
          <a:xfrm>
            <a:off x="5198547" y="1828800"/>
            <a:ext cx="6096000" cy="4686300"/>
          </a:xfrm>
          <a:prstGeom prst="rect">
            <a:avLst/>
          </a:prstGeom>
        </p:spPr>
      </p:pic>
      <p:sp>
        <p:nvSpPr>
          <p:cNvPr id="12" name="TextBox 11">
            <a:extLst>
              <a:ext uri="{FF2B5EF4-FFF2-40B4-BE49-F238E27FC236}">
                <a16:creationId xmlns:a16="http://schemas.microsoft.com/office/drawing/2014/main" id="{22F055B5-27B4-BC15-D13C-18D6B4F2C2C5}"/>
              </a:ext>
            </a:extLst>
          </p:cNvPr>
          <p:cNvSpPr txBox="1"/>
          <p:nvPr/>
        </p:nvSpPr>
        <p:spPr>
          <a:xfrm>
            <a:off x="704850" y="2325468"/>
            <a:ext cx="184731" cy="923330"/>
          </a:xfrm>
          <a:prstGeom prst="rect">
            <a:avLst/>
          </a:prstGeom>
          <a:noFill/>
        </p:spPr>
        <p:txBody>
          <a:bodyPr wrap="none" rtlCol="0">
            <a:spAutoFit/>
          </a:bodyPr>
          <a:lstStyle/>
          <a:p>
            <a:endParaRPr lang="en-US" dirty="0"/>
          </a:p>
          <a:p>
            <a:endParaRPr lang="en-IN" dirty="0"/>
          </a:p>
          <a:p>
            <a:endParaRPr lang="en-IN" dirty="0"/>
          </a:p>
        </p:txBody>
      </p:sp>
      <p:sp>
        <p:nvSpPr>
          <p:cNvPr id="18" name="Rectangle 5">
            <a:extLst>
              <a:ext uri="{FF2B5EF4-FFF2-40B4-BE49-F238E27FC236}">
                <a16:creationId xmlns:a16="http://schemas.microsoft.com/office/drawing/2014/main" id="{0C1A240B-90CC-49B6-857C-918792418530}"/>
              </a:ext>
            </a:extLst>
          </p:cNvPr>
          <p:cNvSpPr>
            <a:spLocks noChangeArrowheads="1"/>
          </p:cNvSpPr>
          <p:nvPr/>
        </p:nvSpPr>
        <p:spPr bwMode="auto">
          <a:xfrm>
            <a:off x="99006" y="1913453"/>
            <a:ext cx="40736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Navigate to Transit Gateway Console</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Click transit gateway attachment</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Attach transit gateway</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Attachment type - VPC</a:t>
            </a:r>
            <a:r>
              <a:rPr kumimoji="0" lang="en-US" altLang="en-US" sz="180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36726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B6B0A5-5C87-9FB8-50F3-5F920CCCB37D}"/>
              </a:ext>
            </a:extLst>
          </p:cNvPr>
          <p:cNvPicPr>
            <a:picLocks noChangeAspect="1"/>
          </p:cNvPicPr>
          <p:nvPr/>
        </p:nvPicPr>
        <p:blipFill rotWithShape="1">
          <a:blip r:embed="rId2">
            <a:extLst>
              <a:ext uri="{28A0092B-C50C-407E-A947-70E740481C1C}">
                <a14:useLocalDpi xmlns:a14="http://schemas.microsoft.com/office/drawing/2010/main" val="0"/>
              </a:ext>
            </a:extLst>
          </a:blip>
          <a:srcRect l="1998" t="20972" r="52846" b="8124"/>
          <a:stretch/>
        </p:blipFill>
        <p:spPr>
          <a:xfrm>
            <a:off x="285750" y="838199"/>
            <a:ext cx="5381626" cy="5181600"/>
          </a:xfrm>
          <a:prstGeom prst="rect">
            <a:avLst/>
          </a:prstGeom>
        </p:spPr>
      </p:pic>
      <p:pic>
        <p:nvPicPr>
          <p:cNvPr id="7" name="Picture 6">
            <a:extLst>
              <a:ext uri="{FF2B5EF4-FFF2-40B4-BE49-F238E27FC236}">
                <a16:creationId xmlns:a16="http://schemas.microsoft.com/office/drawing/2014/main" id="{49E50885-DD50-A578-EB92-DB0F31D511F3}"/>
              </a:ext>
            </a:extLst>
          </p:cNvPr>
          <p:cNvPicPr>
            <a:picLocks noChangeAspect="1"/>
          </p:cNvPicPr>
          <p:nvPr/>
        </p:nvPicPr>
        <p:blipFill rotWithShape="1">
          <a:blip r:embed="rId3">
            <a:extLst>
              <a:ext uri="{28A0092B-C50C-407E-A947-70E740481C1C}">
                <a14:useLocalDpi xmlns:a14="http://schemas.microsoft.com/office/drawing/2010/main" val="0"/>
              </a:ext>
            </a:extLst>
          </a:blip>
          <a:srcRect l="1562" t="18612" r="50782" b="9583"/>
          <a:stretch/>
        </p:blipFill>
        <p:spPr>
          <a:xfrm>
            <a:off x="6096000" y="966786"/>
            <a:ext cx="5810250" cy="4924425"/>
          </a:xfrm>
          <a:prstGeom prst="rect">
            <a:avLst/>
          </a:prstGeom>
        </p:spPr>
      </p:pic>
      <p:sp>
        <p:nvSpPr>
          <p:cNvPr id="8" name="TextBox 7">
            <a:extLst>
              <a:ext uri="{FF2B5EF4-FFF2-40B4-BE49-F238E27FC236}">
                <a16:creationId xmlns:a16="http://schemas.microsoft.com/office/drawing/2014/main" id="{87BD441E-8622-F8E5-6332-8CFBAEDFACD1}"/>
              </a:ext>
            </a:extLst>
          </p:cNvPr>
          <p:cNvSpPr txBox="1"/>
          <p:nvPr/>
        </p:nvSpPr>
        <p:spPr>
          <a:xfrm>
            <a:off x="95250" y="276225"/>
            <a:ext cx="7072257" cy="369332"/>
          </a:xfrm>
          <a:prstGeom prst="rect">
            <a:avLst/>
          </a:prstGeom>
          <a:noFill/>
        </p:spPr>
        <p:txBody>
          <a:bodyPr wrap="none" rtlCol="0">
            <a:spAutoFit/>
          </a:bodyPr>
          <a:lstStyle/>
          <a:p>
            <a:r>
              <a:rPr lang="en-US" dirty="0"/>
              <a:t>In same way create transit gateway attachment to Branch-A and Branch-B</a:t>
            </a:r>
            <a:endParaRPr lang="en-IN" dirty="0"/>
          </a:p>
        </p:txBody>
      </p:sp>
    </p:spTree>
    <p:extLst>
      <p:ext uri="{BB962C8B-B14F-4D97-AF65-F5344CB8AC3E}">
        <p14:creationId xmlns:p14="http://schemas.microsoft.com/office/powerpoint/2010/main" val="4221467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A6B8F5-0336-47D0-2145-4C0F6CFCD9BF}"/>
              </a:ext>
            </a:extLst>
          </p:cNvPr>
          <p:cNvSpPr txBox="1"/>
          <p:nvPr/>
        </p:nvSpPr>
        <p:spPr>
          <a:xfrm>
            <a:off x="0" y="0"/>
            <a:ext cx="5373972" cy="646331"/>
          </a:xfrm>
          <a:prstGeom prst="rect">
            <a:avLst/>
          </a:prstGeom>
          <a:noFill/>
        </p:spPr>
        <p:txBody>
          <a:bodyPr wrap="none" rtlCol="0">
            <a:spAutoFit/>
          </a:bodyPr>
          <a:lstStyle/>
          <a:p>
            <a:r>
              <a:rPr lang="en-US" b="1" dirty="0"/>
              <a:t>Step 13: </a:t>
            </a:r>
            <a:r>
              <a:rPr kumimoji="0" lang="en-US" altLang="en-US" sz="1800" b="1" i="0" u="none" strike="noStrike" cap="none" normalizeH="0" baseline="0" dirty="0">
                <a:ln>
                  <a:noFill/>
                </a:ln>
                <a:solidFill>
                  <a:schemeClr val="tx1"/>
                </a:solidFill>
                <a:effectLst/>
                <a:latin typeface="Arial" panose="020B0604020202020204" pitchFamily="34" charset="0"/>
              </a:rPr>
              <a:t>Update route table with transit gateway </a:t>
            </a:r>
          </a:p>
          <a:p>
            <a:endParaRPr lang="en-IN" b="1" dirty="0"/>
          </a:p>
        </p:txBody>
      </p:sp>
      <p:sp>
        <p:nvSpPr>
          <p:cNvPr id="6" name="TextBox 5">
            <a:extLst>
              <a:ext uri="{FF2B5EF4-FFF2-40B4-BE49-F238E27FC236}">
                <a16:creationId xmlns:a16="http://schemas.microsoft.com/office/drawing/2014/main" id="{B6C45DDF-F5CB-8C70-4F94-5EBFEB6FA3F2}"/>
              </a:ext>
            </a:extLst>
          </p:cNvPr>
          <p:cNvSpPr txBox="1"/>
          <p:nvPr/>
        </p:nvSpPr>
        <p:spPr>
          <a:xfrm>
            <a:off x="0" y="419100"/>
            <a:ext cx="1197292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Updating route tables with Transit Gateway in AWS is essential for centralized management of network traffic across multiple VPCs and on-premises networks. It enables scalable and efficient routing by defining how traffic flows through the Transit Gateway hub. </a:t>
            </a:r>
          </a:p>
          <a:p>
            <a:pPr marL="285750" indent="-285750">
              <a:buFont typeface="Wingdings" panose="05000000000000000000" pitchFamily="2" charset="2"/>
              <a:buChar char="Ø"/>
            </a:pPr>
            <a:r>
              <a:rPr lang="en-US" dirty="0"/>
              <a:t>This approach simplifies network architecture, enhances security through controlled traffic routing, and ensures reliable connectivity with built-in high availability and redundancy features.</a:t>
            </a:r>
          </a:p>
        </p:txBody>
      </p:sp>
      <p:sp>
        <p:nvSpPr>
          <p:cNvPr id="8" name="Rectangle 1">
            <a:extLst>
              <a:ext uri="{FF2B5EF4-FFF2-40B4-BE49-F238E27FC236}">
                <a16:creationId xmlns:a16="http://schemas.microsoft.com/office/drawing/2014/main" id="{C47EC667-5538-5C58-A5B9-E9E155B40751}"/>
              </a:ext>
            </a:extLst>
          </p:cNvPr>
          <p:cNvSpPr>
            <a:spLocks noChangeArrowheads="1"/>
          </p:cNvSpPr>
          <p:nvPr/>
        </p:nvSpPr>
        <p:spPr bwMode="auto">
          <a:xfrm>
            <a:off x="133731" y="2382097"/>
            <a:ext cx="485736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Navigate to Route Table Management</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Select Route Table</a:t>
            </a:r>
          </a:p>
          <a:p>
            <a:pPr marL="0" marR="0" lvl="0" indent="0"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Select edit route</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Add Transit Gateway Route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Specify Destination and Transit Gateway ID</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Review and Save Change </a:t>
            </a:r>
          </a:p>
        </p:txBody>
      </p:sp>
      <p:pic>
        <p:nvPicPr>
          <p:cNvPr id="10" name="Picture 9">
            <a:extLst>
              <a:ext uri="{FF2B5EF4-FFF2-40B4-BE49-F238E27FC236}">
                <a16:creationId xmlns:a16="http://schemas.microsoft.com/office/drawing/2014/main" id="{9C754949-44E9-387C-7AD3-2D77317748E9}"/>
              </a:ext>
            </a:extLst>
          </p:cNvPr>
          <p:cNvPicPr>
            <a:picLocks noChangeAspect="1"/>
          </p:cNvPicPr>
          <p:nvPr/>
        </p:nvPicPr>
        <p:blipFill rotWithShape="1">
          <a:blip r:embed="rId2">
            <a:extLst>
              <a:ext uri="{28A0092B-C50C-407E-A947-70E740481C1C}">
                <a14:useLocalDpi xmlns:a14="http://schemas.microsoft.com/office/drawing/2010/main" val="0"/>
              </a:ext>
            </a:extLst>
          </a:blip>
          <a:srcRect t="24583" r="4374" b="18889"/>
          <a:stretch/>
        </p:blipFill>
        <p:spPr>
          <a:xfrm>
            <a:off x="5124450" y="2243598"/>
            <a:ext cx="6781800" cy="4011828"/>
          </a:xfrm>
          <a:prstGeom prst="rect">
            <a:avLst/>
          </a:prstGeom>
        </p:spPr>
      </p:pic>
      <p:sp>
        <p:nvSpPr>
          <p:cNvPr id="11" name="TextBox 10">
            <a:extLst>
              <a:ext uri="{FF2B5EF4-FFF2-40B4-BE49-F238E27FC236}">
                <a16:creationId xmlns:a16="http://schemas.microsoft.com/office/drawing/2014/main" id="{D25DE998-FC52-3976-26D8-AB9B7282E082}"/>
              </a:ext>
            </a:extLst>
          </p:cNvPr>
          <p:cNvSpPr txBox="1"/>
          <p:nvPr/>
        </p:nvSpPr>
        <p:spPr>
          <a:xfrm>
            <a:off x="133731" y="6438900"/>
            <a:ext cx="7589017"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same way create transit gateway attachment to Branch-A and Branch-B</a:t>
            </a: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2006265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83931C-527B-A511-961E-FDFC9B4DD5A0}"/>
              </a:ext>
            </a:extLst>
          </p:cNvPr>
          <p:cNvSpPr txBox="1"/>
          <p:nvPr/>
        </p:nvSpPr>
        <p:spPr>
          <a:xfrm>
            <a:off x="0" y="95250"/>
            <a:ext cx="12125325" cy="3877985"/>
          </a:xfrm>
          <a:prstGeom prst="rect">
            <a:avLst/>
          </a:prstGeom>
          <a:noFill/>
        </p:spPr>
        <p:txBody>
          <a:bodyPr wrap="square" rtlCol="0">
            <a:spAutoFit/>
          </a:bodyPr>
          <a:lstStyle/>
          <a:p>
            <a:r>
              <a:rPr lang="en-US" b="1" dirty="0"/>
              <a:t>                                                                                         </a:t>
            </a:r>
            <a:r>
              <a:rPr lang="en-US" sz="2400" b="1" dirty="0"/>
              <a:t>Conclusion</a:t>
            </a:r>
          </a:p>
          <a:p>
            <a:endParaRPr lang="en-US" sz="2400" b="1" dirty="0"/>
          </a:p>
          <a:p>
            <a:pPr>
              <a:buFont typeface="Arial" panose="020B0604020202020204" pitchFamily="34" charset="0"/>
              <a:buChar char="•"/>
            </a:pPr>
            <a:r>
              <a:rPr lang="en-US" b="1" dirty="0"/>
              <a:t>Inter-Region Connectivity</a:t>
            </a:r>
            <a:r>
              <a:rPr lang="en-US" dirty="0"/>
              <a:t>: Transit Gateway enables secure communication and data sharing between the company's branches located in different AWS regions.</a:t>
            </a:r>
          </a:p>
          <a:p>
            <a:pPr>
              <a:buFont typeface="Arial" panose="020B0604020202020204" pitchFamily="34" charset="0"/>
              <a:buChar char="•"/>
            </a:pPr>
            <a:r>
              <a:rPr lang="en-US" b="1" dirty="0"/>
              <a:t>Scalability Across Branches</a:t>
            </a:r>
            <a:r>
              <a:rPr lang="en-US" dirty="0"/>
              <a:t>: As new branches are added, Transit Gateway ensures seamless integration for sharing data and resources across the expanding network.</a:t>
            </a:r>
          </a:p>
          <a:p>
            <a:pPr>
              <a:buFont typeface="Arial" panose="020B0604020202020204" pitchFamily="34" charset="0"/>
              <a:buChar char="•"/>
            </a:pPr>
            <a:r>
              <a:rPr lang="en-US" b="1" dirty="0"/>
              <a:t>Security Assurance</a:t>
            </a:r>
            <a:r>
              <a:rPr lang="en-US" dirty="0"/>
              <a:t>: The architecture provided by Transit Gateway ensures robust security measures are maintained, safeguarding data and resources during inter-branch communications.</a:t>
            </a:r>
          </a:p>
          <a:p>
            <a:pPr>
              <a:buFont typeface="Arial" panose="020B0604020202020204" pitchFamily="34" charset="0"/>
              <a:buChar char="•"/>
            </a:pPr>
            <a:r>
              <a:rPr lang="en-US" b="1" dirty="0"/>
              <a:t>Enhanced Scalability</a:t>
            </a:r>
            <a:r>
              <a:rPr lang="en-US" dirty="0"/>
              <a:t>: By centralizing network management, Transit Gateway supports scalable growth without compromising on performance or reliability.</a:t>
            </a:r>
          </a:p>
          <a:p>
            <a:pPr>
              <a:buFont typeface="Arial" panose="020B0604020202020204" pitchFamily="34" charset="0"/>
              <a:buChar char="•"/>
            </a:pPr>
            <a:r>
              <a:rPr lang="en-US" b="1" dirty="0"/>
              <a:t>Cost Efficiency</a:t>
            </a:r>
            <a:r>
              <a:rPr lang="en-US" dirty="0"/>
              <a:t>: The streamlined architecture offered by Transit Gateway contributes to cost-effective operations, optimizing resources across the company's distributed infrastructure.</a:t>
            </a:r>
          </a:p>
          <a:p>
            <a:endParaRPr lang="en-IN" dirty="0"/>
          </a:p>
        </p:txBody>
      </p:sp>
    </p:spTree>
    <p:extLst>
      <p:ext uri="{BB962C8B-B14F-4D97-AF65-F5344CB8AC3E}">
        <p14:creationId xmlns:p14="http://schemas.microsoft.com/office/powerpoint/2010/main" val="251283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43B59F-BE52-33A3-92E1-60D40A5E5DF0}"/>
              </a:ext>
            </a:extLst>
          </p:cNvPr>
          <p:cNvSpPr txBox="1"/>
          <p:nvPr/>
        </p:nvSpPr>
        <p:spPr>
          <a:xfrm>
            <a:off x="-78658" y="0"/>
            <a:ext cx="3141116" cy="369332"/>
          </a:xfrm>
          <a:prstGeom prst="rect">
            <a:avLst/>
          </a:prstGeom>
          <a:noFill/>
        </p:spPr>
        <p:txBody>
          <a:bodyPr wrap="none" rtlCol="0">
            <a:spAutoFit/>
          </a:bodyPr>
          <a:lstStyle/>
          <a:p>
            <a:r>
              <a:rPr lang="en-IN" b="1" dirty="0"/>
              <a:t>AWS networking infrastructure</a:t>
            </a:r>
          </a:p>
        </p:txBody>
      </p:sp>
      <p:sp>
        <p:nvSpPr>
          <p:cNvPr id="5" name="Rectangle 4">
            <a:extLst>
              <a:ext uri="{FF2B5EF4-FFF2-40B4-BE49-F238E27FC236}">
                <a16:creationId xmlns:a16="http://schemas.microsoft.com/office/drawing/2014/main" id="{796D50F9-0B0B-BE82-B19C-6FD6CF668431}"/>
              </a:ext>
            </a:extLst>
          </p:cNvPr>
          <p:cNvSpPr/>
          <p:nvPr/>
        </p:nvSpPr>
        <p:spPr>
          <a:xfrm>
            <a:off x="0" y="3240358"/>
            <a:ext cx="9419304" cy="615928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3">
            <a:extLst>
              <a:ext uri="{FF2B5EF4-FFF2-40B4-BE49-F238E27FC236}">
                <a16:creationId xmlns:a16="http://schemas.microsoft.com/office/drawing/2014/main" id="{44A78022-CE23-F66A-A203-658DC668EF0F}"/>
              </a:ext>
            </a:extLst>
          </p:cNvPr>
          <p:cNvSpPr>
            <a:spLocks noChangeArrowheads="1"/>
          </p:cNvSpPr>
          <p:nvPr/>
        </p:nvSpPr>
        <p:spPr bwMode="auto">
          <a:xfrm>
            <a:off x="0" y="369332"/>
            <a:ext cx="4784451" cy="54425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Create VPCs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Attach Internet Gateway</a:t>
            </a:r>
          </a:p>
          <a:p>
            <a:pPr marL="342900" indent="-342900" eaLnBrk="0" fontAlgn="base" hangingPunct="0">
              <a:lnSpc>
                <a:spcPct val="150000"/>
              </a:lnSpc>
              <a:spcBef>
                <a:spcPct val="0"/>
              </a:spcBef>
              <a:spcAft>
                <a:spcPct val="0"/>
              </a:spcAft>
              <a:buFont typeface="+mj-lt"/>
              <a:buAutoNum type="arabicPeriod"/>
            </a:pPr>
            <a:r>
              <a:rPr kumimoji="0" lang="en-US" altLang="en-US" sz="1800" i="0" u="none" strike="noStrike" cap="none" normalizeH="0" baseline="0" dirty="0">
                <a:ln>
                  <a:noFill/>
                </a:ln>
                <a:solidFill>
                  <a:schemeClr val="tx1"/>
                </a:solidFill>
                <a:effectLst/>
                <a:latin typeface="Arial" panose="020B0604020202020204" pitchFamily="34" charset="0"/>
              </a:rPr>
              <a:t>Create Subnets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Configure Route Tables</a:t>
            </a:r>
          </a:p>
          <a:p>
            <a:pPr marL="342900" indent="-342900" eaLnBrk="0" fontAlgn="base" hangingPunct="0">
              <a:lnSpc>
                <a:spcPct val="150000"/>
              </a:lnSpc>
              <a:spcBef>
                <a:spcPct val="0"/>
              </a:spcBef>
              <a:spcAft>
                <a:spcPct val="0"/>
              </a:spcAft>
              <a:buFont typeface="+mj-lt"/>
              <a:buAutoNum type="arabicPeriod"/>
            </a:pPr>
            <a:r>
              <a:rPr kumimoji="0" lang="en-US" altLang="en-US" sz="1800" i="0" u="none" strike="noStrike" cap="none" normalizeH="0" baseline="0" dirty="0">
                <a:ln>
                  <a:noFill/>
                </a:ln>
                <a:solidFill>
                  <a:schemeClr val="tx1"/>
                </a:solidFill>
                <a:effectLst/>
                <a:latin typeface="Arial" panose="020B0604020202020204" pitchFamily="34" charset="0"/>
              </a:rPr>
              <a:t>Subnet Association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Enable Internet Access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Set Up NAT Gateway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Update Route Tables for NAT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lang="en-US" altLang="en-US" dirty="0">
                <a:latin typeface="Arial" panose="020B0604020202020204" pitchFamily="34" charset="0"/>
              </a:rPr>
              <a:t>Create EC2 instance </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Implement Security Measures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Deploy Transit Gateway</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Connect Transit Gateway to Route Tables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i="0" u="none" strike="noStrike" cap="none" normalizeH="0" baseline="0" dirty="0">
                <a:ln>
                  <a:noFill/>
                </a:ln>
                <a:solidFill>
                  <a:schemeClr val="tx1"/>
                </a:solidFill>
                <a:effectLst/>
                <a:latin typeface="Arial" panose="020B0604020202020204" pitchFamily="34" charset="0"/>
              </a:rPr>
              <a:t>Update route table with transit gateway </a:t>
            </a:r>
          </a:p>
        </p:txBody>
      </p:sp>
    </p:spTree>
    <p:extLst>
      <p:ext uri="{BB962C8B-B14F-4D97-AF65-F5344CB8AC3E}">
        <p14:creationId xmlns:p14="http://schemas.microsoft.com/office/powerpoint/2010/main" val="201627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CD56D-7610-60DF-34FE-2635355D04E3}"/>
              </a:ext>
            </a:extLst>
          </p:cNvPr>
          <p:cNvSpPr txBox="1"/>
          <p:nvPr/>
        </p:nvSpPr>
        <p:spPr>
          <a:xfrm>
            <a:off x="0" y="47625"/>
            <a:ext cx="2354234" cy="369332"/>
          </a:xfrm>
          <a:prstGeom prst="rect">
            <a:avLst/>
          </a:prstGeom>
          <a:noFill/>
        </p:spPr>
        <p:txBody>
          <a:bodyPr wrap="none" rtlCol="0">
            <a:spAutoFit/>
          </a:bodyPr>
          <a:lstStyle/>
          <a:p>
            <a:r>
              <a:rPr lang="en-IN" b="1" dirty="0"/>
              <a:t>Architecture</a:t>
            </a:r>
            <a:r>
              <a:rPr lang="en-IN" dirty="0"/>
              <a:t> </a:t>
            </a:r>
            <a:r>
              <a:rPr lang="en-IN" b="1" dirty="0"/>
              <a:t>diagrams:</a:t>
            </a:r>
          </a:p>
        </p:txBody>
      </p:sp>
      <p:sp>
        <p:nvSpPr>
          <p:cNvPr id="9" name="Rectangle 8">
            <a:extLst>
              <a:ext uri="{FF2B5EF4-FFF2-40B4-BE49-F238E27FC236}">
                <a16:creationId xmlns:a16="http://schemas.microsoft.com/office/drawing/2014/main" id="{5D014AD1-B788-8582-1A39-4227886D68F6}"/>
              </a:ext>
            </a:extLst>
          </p:cNvPr>
          <p:cNvSpPr/>
          <p:nvPr/>
        </p:nvSpPr>
        <p:spPr>
          <a:xfrm>
            <a:off x="95250" y="232291"/>
            <a:ext cx="12001500" cy="12573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t>They help in understanding the structure of the infrastructure, including VPCs, subnets, internet gateways, NAT gateways, route tables, security groups, and connectivity patterns such as those facilitated by Transit Gateway.</a:t>
            </a:r>
            <a:endParaRPr lang="en-IN" dirty="0"/>
          </a:p>
        </p:txBody>
      </p:sp>
      <p:pic>
        <p:nvPicPr>
          <p:cNvPr id="6" name="Picture 5">
            <a:extLst>
              <a:ext uri="{FF2B5EF4-FFF2-40B4-BE49-F238E27FC236}">
                <a16:creationId xmlns:a16="http://schemas.microsoft.com/office/drawing/2014/main" id="{0447AAF7-047E-F0B9-CD54-5F14ABB54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355" y="1489591"/>
            <a:ext cx="6055567" cy="5048703"/>
          </a:xfrm>
          <a:prstGeom prst="rect">
            <a:avLst/>
          </a:prstGeom>
        </p:spPr>
      </p:pic>
      <p:sp>
        <p:nvSpPr>
          <p:cNvPr id="7" name="Rectangle 6">
            <a:extLst>
              <a:ext uri="{FF2B5EF4-FFF2-40B4-BE49-F238E27FC236}">
                <a16:creationId xmlns:a16="http://schemas.microsoft.com/office/drawing/2014/main" id="{62114BFA-E0EF-1AED-F8DA-2D27D3C99C47}"/>
              </a:ext>
            </a:extLst>
          </p:cNvPr>
          <p:cNvSpPr/>
          <p:nvPr/>
        </p:nvSpPr>
        <p:spPr>
          <a:xfrm>
            <a:off x="1632857" y="1162050"/>
            <a:ext cx="8015968" cy="546365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032E3311-ED62-2674-2BBF-EFE0475FD80A}"/>
              </a:ext>
            </a:extLst>
          </p:cNvPr>
          <p:cNvSpPr txBox="1"/>
          <p:nvPr/>
        </p:nvSpPr>
        <p:spPr>
          <a:xfrm>
            <a:off x="1592852" y="1162050"/>
            <a:ext cx="618503" cy="369332"/>
          </a:xfrm>
          <a:prstGeom prst="rect">
            <a:avLst/>
          </a:prstGeom>
          <a:noFill/>
        </p:spPr>
        <p:txBody>
          <a:bodyPr wrap="none" rtlCol="0">
            <a:spAutoFit/>
          </a:bodyPr>
          <a:lstStyle/>
          <a:p>
            <a:r>
              <a:rPr lang="en-US" dirty="0">
                <a:highlight>
                  <a:srgbClr val="808000"/>
                </a:highlight>
              </a:rPr>
              <a:t>AWS</a:t>
            </a:r>
            <a:endParaRPr lang="en-IN" dirty="0">
              <a:highlight>
                <a:srgbClr val="808000"/>
              </a:highlight>
            </a:endParaRPr>
          </a:p>
        </p:txBody>
      </p:sp>
      <p:sp>
        <p:nvSpPr>
          <p:cNvPr id="11" name="TextBox 10">
            <a:extLst>
              <a:ext uri="{FF2B5EF4-FFF2-40B4-BE49-F238E27FC236}">
                <a16:creationId xmlns:a16="http://schemas.microsoft.com/office/drawing/2014/main" id="{B268E4DB-D520-699D-5765-B33121B91AB2}"/>
              </a:ext>
            </a:extLst>
          </p:cNvPr>
          <p:cNvSpPr txBox="1"/>
          <p:nvPr/>
        </p:nvSpPr>
        <p:spPr>
          <a:xfrm>
            <a:off x="5734050" y="4013942"/>
            <a:ext cx="1053686" cy="646331"/>
          </a:xfrm>
          <a:prstGeom prst="rect">
            <a:avLst/>
          </a:prstGeom>
          <a:noFill/>
        </p:spPr>
        <p:txBody>
          <a:bodyPr wrap="square" rtlCol="0">
            <a:spAutoFit/>
          </a:bodyPr>
          <a:lstStyle/>
          <a:p>
            <a:r>
              <a:rPr lang="en-US" dirty="0"/>
              <a:t>Transit </a:t>
            </a:r>
          </a:p>
          <a:p>
            <a:r>
              <a:rPr lang="en-US" dirty="0"/>
              <a:t>Gateway </a:t>
            </a:r>
            <a:endParaRPr lang="en-IN" dirty="0"/>
          </a:p>
        </p:txBody>
      </p:sp>
      <p:sp>
        <p:nvSpPr>
          <p:cNvPr id="12" name="TextBox 11">
            <a:extLst>
              <a:ext uri="{FF2B5EF4-FFF2-40B4-BE49-F238E27FC236}">
                <a16:creationId xmlns:a16="http://schemas.microsoft.com/office/drawing/2014/main" id="{CC6949C1-8D64-0B0A-612E-638C55FBD2B4}"/>
              </a:ext>
            </a:extLst>
          </p:cNvPr>
          <p:cNvSpPr txBox="1"/>
          <p:nvPr/>
        </p:nvSpPr>
        <p:spPr>
          <a:xfrm>
            <a:off x="7766528" y="2234684"/>
            <a:ext cx="1000787" cy="646331"/>
          </a:xfrm>
          <a:prstGeom prst="rect">
            <a:avLst/>
          </a:prstGeom>
          <a:noFill/>
        </p:spPr>
        <p:txBody>
          <a:bodyPr wrap="none" rtlCol="0">
            <a:spAutoFit/>
          </a:bodyPr>
          <a:lstStyle/>
          <a:p>
            <a:r>
              <a:rPr lang="en-US" dirty="0"/>
              <a:t>NAT</a:t>
            </a:r>
          </a:p>
          <a:p>
            <a:r>
              <a:rPr lang="en-US" dirty="0"/>
              <a:t>Gateway</a:t>
            </a:r>
          </a:p>
        </p:txBody>
      </p:sp>
    </p:spTree>
    <p:extLst>
      <p:ext uri="{BB962C8B-B14F-4D97-AF65-F5344CB8AC3E}">
        <p14:creationId xmlns:p14="http://schemas.microsoft.com/office/powerpoint/2010/main" val="241279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A7D9BE-93D5-C1C7-D682-B6D6A5DCFF12}"/>
              </a:ext>
            </a:extLst>
          </p:cNvPr>
          <p:cNvSpPr txBox="1"/>
          <p:nvPr/>
        </p:nvSpPr>
        <p:spPr>
          <a:xfrm>
            <a:off x="0" y="0"/>
            <a:ext cx="3903633" cy="646331"/>
          </a:xfrm>
          <a:prstGeom prst="rect">
            <a:avLst/>
          </a:prstGeom>
          <a:noFill/>
        </p:spPr>
        <p:txBody>
          <a:bodyPr wrap="none" rtlCol="0">
            <a:spAutoFit/>
          </a:bodyPr>
          <a:lstStyle/>
          <a:p>
            <a:r>
              <a:rPr kumimoji="0" lang="en-US" altLang="en-US" sz="1800" b="1" i="0" u="none" strike="noStrike" cap="none" normalizeH="0" baseline="0" dirty="0">
                <a:ln>
                  <a:noFill/>
                </a:ln>
                <a:solidFill>
                  <a:schemeClr val="tx1"/>
                </a:solidFill>
                <a:effectLst/>
                <a:latin typeface="Arial" panose="020B0604020202020204" pitchFamily="34" charset="0"/>
              </a:rPr>
              <a:t>Step 1.Create VPCs (Main branch)</a:t>
            </a:r>
          </a:p>
          <a:p>
            <a:endParaRPr lang="en-IN" b="1" dirty="0"/>
          </a:p>
        </p:txBody>
      </p:sp>
      <p:sp>
        <p:nvSpPr>
          <p:cNvPr id="5" name="TextBox 4">
            <a:extLst>
              <a:ext uri="{FF2B5EF4-FFF2-40B4-BE49-F238E27FC236}">
                <a16:creationId xmlns:a16="http://schemas.microsoft.com/office/drawing/2014/main" id="{434D6FBB-4B12-F222-D66E-15ECE5A42DEE}"/>
              </a:ext>
            </a:extLst>
          </p:cNvPr>
          <p:cNvSpPr txBox="1"/>
          <p:nvPr/>
        </p:nvSpPr>
        <p:spPr>
          <a:xfrm>
            <a:off x="0" y="418415"/>
            <a:ext cx="7842247" cy="646331"/>
          </a:xfrm>
          <a:prstGeom prst="rect">
            <a:avLst/>
          </a:prstGeom>
          <a:noFill/>
        </p:spPr>
        <p:txBody>
          <a:bodyPr wrap="square" rtlCol="0">
            <a:spAutoFit/>
          </a:bodyPr>
          <a:lstStyle/>
          <a:p>
            <a:pPr marL="285750" indent="-285750">
              <a:buFont typeface="Arial" panose="020B0604020202020204" pitchFamily="34" charset="0"/>
              <a:buChar char="•"/>
            </a:pPr>
            <a:r>
              <a:rPr lang="en-IN" dirty="0">
                <a:effectLst/>
                <a:latin typeface="Times New Roman" panose="02020603050405020304" pitchFamily="18" charset="0"/>
                <a:ea typeface="Calibri" panose="020F0502020204030204" pitchFamily="34" charset="0"/>
                <a:cs typeface="Mangal" panose="020B0502040204020203" pitchFamily="18" charset="0"/>
              </a:rPr>
              <a:t>Open AWS account, search VPC in search bar and click on VPC </a:t>
            </a:r>
            <a:endParaRPr lang="en-IN" dirty="0">
              <a:effectLst/>
              <a:latin typeface="Calibri" panose="020F0502020204030204" pitchFamily="34" charset="0"/>
              <a:ea typeface="Calibri" panose="020F0502020204030204" pitchFamily="34" charset="0"/>
              <a:cs typeface="Mangal" panose="020B0502040204020203" pitchFamily="18" charset="0"/>
            </a:endParaRPr>
          </a:p>
          <a:p>
            <a:endParaRPr lang="en-IN" dirty="0"/>
          </a:p>
        </p:txBody>
      </p:sp>
      <p:sp>
        <p:nvSpPr>
          <p:cNvPr id="7" name="TextBox 6">
            <a:extLst>
              <a:ext uri="{FF2B5EF4-FFF2-40B4-BE49-F238E27FC236}">
                <a16:creationId xmlns:a16="http://schemas.microsoft.com/office/drawing/2014/main" id="{5941AC3C-C117-448D-1C13-0F442E706148}"/>
              </a:ext>
            </a:extLst>
          </p:cNvPr>
          <p:cNvSpPr txBox="1"/>
          <p:nvPr/>
        </p:nvSpPr>
        <p:spPr>
          <a:xfrm>
            <a:off x="0" y="762000"/>
            <a:ext cx="5779821" cy="8788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effectLst/>
                <a:latin typeface="Times New Roman" panose="02020603050405020304" pitchFamily="18" charset="0"/>
                <a:ea typeface="Calibri" panose="020F0502020204030204" pitchFamily="34" charset="0"/>
              </a:rPr>
              <a:t>Click on create VPC, select VPC only and entre IPv4 and click create  VPC.</a:t>
            </a:r>
            <a:endParaRPr lang="en-IN" dirty="0"/>
          </a:p>
        </p:txBody>
      </p:sp>
      <p:pic>
        <p:nvPicPr>
          <p:cNvPr id="11" name="Picture 10">
            <a:extLst>
              <a:ext uri="{FF2B5EF4-FFF2-40B4-BE49-F238E27FC236}">
                <a16:creationId xmlns:a16="http://schemas.microsoft.com/office/drawing/2014/main" id="{4D7C9090-A01A-E100-5218-1A37028A7677}"/>
              </a:ext>
            </a:extLst>
          </p:cNvPr>
          <p:cNvPicPr>
            <a:picLocks noChangeAspect="1"/>
          </p:cNvPicPr>
          <p:nvPr/>
        </p:nvPicPr>
        <p:blipFill rotWithShape="1">
          <a:blip r:embed="rId2">
            <a:extLst>
              <a:ext uri="{28A0092B-C50C-407E-A947-70E740481C1C}">
                <a14:useLocalDpi xmlns:a14="http://schemas.microsoft.com/office/drawing/2010/main" val="0"/>
              </a:ext>
            </a:extLst>
          </a:blip>
          <a:srcRect t="14435" r="703" b="8750"/>
          <a:stretch/>
        </p:blipFill>
        <p:spPr>
          <a:xfrm>
            <a:off x="180975" y="1789379"/>
            <a:ext cx="11582400" cy="5040046"/>
          </a:xfrm>
          <a:prstGeom prst="rect">
            <a:avLst/>
          </a:prstGeom>
        </p:spPr>
      </p:pic>
    </p:spTree>
    <p:extLst>
      <p:ext uri="{BB962C8B-B14F-4D97-AF65-F5344CB8AC3E}">
        <p14:creationId xmlns:p14="http://schemas.microsoft.com/office/powerpoint/2010/main" val="25971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6D1BA2-B011-4FC6-1937-EE4926EC39DE}"/>
              </a:ext>
            </a:extLst>
          </p:cNvPr>
          <p:cNvSpPr txBox="1"/>
          <p:nvPr/>
        </p:nvSpPr>
        <p:spPr>
          <a:xfrm>
            <a:off x="0" y="0"/>
            <a:ext cx="5686172" cy="646331"/>
          </a:xfrm>
          <a:prstGeom prst="rect">
            <a:avLst/>
          </a:prstGeom>
          <a:noFill/>
        </p:spPr>
        <p:txBody>
          <a:bodyPr wrap="none" rtlCol="0">
            <a:spAutoFit/>
          </a:bodyPr>
          <a:lstStyle/>
          <a:p>
            <a:r>
              <a:rPr kumimoji="0" lang="en-US" altLang="en-US" sz="1800" b="1" i="0" u="none" strike="noStrike" cap="none" normalizeH="0" baseline="0" dirty="0">
                <a:ln>
                  <a:noFill/>
                </a:ln>
                <a:solidFill>
                  <a:schemeClr val="tx1"/>
                </a:solidFill>
                <a:effectLst/>
                <a:latin typeface="Arial" panose="020B0604020202020204" pitchFamily="34" charset="0"/>
              </a:rPr>
              <a:t>Step 2:Attach Internet Gateway (Main-Branch-GW)</a:t>
            </a:r>
          </a:p>
          <a:p>
            <a:endParaRPr lang="en-IN" b="1" dirty="0"/>
          </a:p>
        </p:txBody>
      </p:sp>
      <p:sp>
        <p:nvSpPr>
          <p:cNvPr id="5" name="TextBox 4">
            <a:extLst>
              <a:ext uri="{FF2B5EF4-FFF2-40B4-BE49-F238E27FC236}">
                <a16:creationId xmlns:a16="http://schemas.microsoft.com/office/drawing/2014/main" id="{FF7F9A39-2272-299D-8C4F-FB28397DA9A0}"/>
              </a:ext>
            </a:extLst>
          </p:cNvPr>
          <p:cNvSpPr txBox="1"/>
          <p:nvPr/>
        </p:nvSpPr>
        <p:spPr>
          <a:xfrm>
            <a:off x="66675" y="361952"/>
            <a:ext cx="12125325" cy="646331"/>
          </a:xfrm>
          <a:prstGeom prst="rect">
            <a:avLst/>
          </a:prstGeom>
          <a:noFill/>
        </p:spPr>
        <p:txBody>
          <a:bodyPr wrap="square" rtlCol="0">
            <a:spAutoFit/>
          </a:bodyPr>
          <a:lstStyle/>
          <a:p>
            <a:r>
              <a:rPr lang="en-US" dirty="0"/>
              <a:t>This step allows your VPC resources (in public subnets) to access the internet and vice versa. Make sure to associate the Internet Gateway with the correct route tables</a:t>
            </a:r>
            <a:endParaRPr lang="en-IN" dirty="0"/>
          </a:p>
        </p:txBody>
      </p:sp>
      <p:sp>
        <p:nvSpPr>
          <p:cNvPr id="6" name="TextBox 5">
            <a:extLst>
              <a:ext uri="{FF2B5EF4-FFF2-40B4-BE49-F238E27FC236}">
                <a16:creationId xmlns:a16="http://schemas.microsoft.com/office/drawing/2014/main" id="{5C30FB52-6FAC-B2BA-B0F6-E32DE96394E9}"/>
              </a:ext>
            </a:extLst>
          </p:cNvPr>
          <p:cNvSpPr txBox="1"/>
          <p:nvPr/>
        </p:nvSpPr>
        <p:spPr>
          <a:xfrm>
            <a:off x="66675" y="1008283"/>
            <a:ext cx="7639655" cy="646331"/>
          </a:xfrm>
          <a:prstGeom prst="rect">
            <a:avLst/>
          </a:prstGeom>
          <a:noFill/>
        </p:spPr>
        <p:txBody>
          <a:bodyPr wrap="none" rtlCol="0">
            <a:spAutoFit/>
          </a:bodyPr>
          <a:lstStyle/>
          <a:p>
            <a:pPr marL="342900" indent="-34290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Click on Create internet gateway, give name to it and create internet gateway</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buFont typeface="Arial" panose="020B0604020202020204" pitchFamily="34" charset="0"/>
              <a:buChar char="•"/>
            </a:pPr>
            <a:endParaRPr lang="en-IN" dirty="0"/>
          </a:p>
        </p:txBody>
      </p:sp>
      <p:pic>
        <p:nvPicPr>
          <p:cNvPr id="10" name="Picture 9">
            <a:extLst>
              <a:ext uri="{FF2B5EF4-FFF2-40B4-BE49-F238E27FC236}">
                <a16:creationId xmlns:a16="http://schemas.microsoft.com/office/drawing/2014/main" id="{E0FE8EB2-9EAE-68C6-FFCD-88B266DC9933}"/>
              </a:ext>
            </a:extLst>
          </p:cNvPr>
          <p:cNvPicPr>
            <a:picLocks noChangeAspect="1"/>
          </p:cNvPicPr>
          <p:nvPr/>
        </p:nvPicPr>
        <p:blipFill rotWithShape="1">
          <a:blip r:embed="rId2">
            <a:extLst>
              <a:ext uri="{28A0092B-C50C-407E-A947-70E740481C1C}">
                <a14:useLocalDpi xmlns:a14="http://schemas.microsoft.com/office/drawing/2010/main" val="0"/>
              </a:ext>
            </a:extLst>
          </a:blip>
          <a:srcRect l="547" t="18849" r="-1" b="244"/>
          <a:stretch/>
        </p:blipFill>
        <p:spPr>
          <a:xfrm>
            <a:off x="66675" y="1408717"/>
            <a:ext cx="11816491" cy="5407295"/>
          </a:xfrm>
          <a:prstGeom prst="rect">
            <a:avLst/>
          </a:prstGeom>
        </p:spPr>
      </p:pic>
    </p:spTree>
    <p:extLst>
      <p:ext uri="{BB962C8B-B14F-4D97-AF65-F5344CB8AC3E}">
        <p14:creationId xmlns:p14="http://schemas.microsoft.com/office/powerpoint/2010/main" val="2147268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87FB96-F101-EF4F-E236-835250CFFB58}"/>
              </a:ext>
            </a:extLst>
          </p:cNvPr>
          <p:cNvSpPr txBox="1"/>
          <p:nvPr/>
        </p:nvSpPr>
        <p:spPr>
          <a:xfrm>
            <a:off x="0" y="0"/>
            <a:ext cx="5224635" cy="646331"/>
          </a:xfrm>
          <a:prstGeom prst="rect">
            <a:avLst/>
          </a:prstGeom>
          <a:noFill/>
        </p:spPr>
        <p:txBody>
          <a:bodyPr wrap="none" rtlCol="0">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Now, Attach this internet gate to your custom VPC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7230CDAB-7492-88C0-32FA-C0E351B47DA1}"/>
              </a:ext>
            </a:extLst>
          </p:cNvPr>
          <p:cNvPicPr>
            <a:picLocks noChangeAspect="1"/>
          </p:cNvPicPr>
          <p:nvPr/>
        </p:nvPicPr>
        <p:blipFill rotWithShape="1">
          <a:blip r:embed="rId2">
            <a:extLst>
              <a:ext uri="{28A0092B-C50C-407E-A947-70E740481C1C}">
                <a14:useLocalDpi xmlns:a14="http://schemas.microsoft.com/office/drawing/2010/main" val="0"/>
              </a:ext>
            </a:extLst>
          </a:blip>
          <a:srcRect t="19583" r="44765" b="30000"/>
          <a:stretch/>
        </p:blipFill>
        <p:spPr>
          <a:xfrm>
            <a:off x="2100092" y="678723"/>
            <a:ext cx="6734175" cy="3457576"/>
          </a:xfrm>
          <a:prstGeom prst="rect">
            <a:avLst/>
          </a:prstGeom>
        </p:spPr>
      </p:pic>
      <p:sp>
        <p:nvSpPr>
          <p:cNvPr id="7" name="TextBox 6">
            <a:extLst>
              <a:ext uri="{FF2B5EF4-FFF2-40B4-BE49-F238E27FC236}">
                <a16:creationId xmlns:a16="http://schemas.microsoft.com/office/drawing/2014/main" id="{0E0B6201-CE76-92C8-F355-502E1E6F7FC0}"/>
              </a:ext>
            </a:extLst>
          </p:cNvPr>
          <p:cNvSpPr txBox="1"/>
          <p:nvPr/>
        </p:nvSpPr>
        <p:spPr>
          <a:xfrm>
            <a:off x="95250" y="4443109"/>
            <a:ext cx="2653675" cy="646331"/>
          </a:xfrm>
          <a:prstGeom prst="rect">
            <a:avLst/>
          </a:prstGeom>
          <a:noFill/>
        </p:spPr>
        <p:txBody>
          <a:bodyPr wrap="none" rtlCol="0">
            <a:spAutoFit/>
          </a:bodyPr>
          <a:lstStyle/>
          <a:p>
            <a:r>
              <a:rPr lang="en-US" b="1" dirty="0"/>
              <a:t>Step 3: </a:t>
            </a:r>
            <a:r>
              <a:rPr kumimoji="0" lang="en-US" altLang="en-US" sz="1800" b="1" i="0" u="none" strike="noStrike" cap="none" normalizeH="0" baseline="0" dirty="0">
                <a:ln>
                  <a:noFill/>
                </a:ln>
                <a:solidFill>
                  <a:schemeClr val="tx1"/>
                </a:solidFill>
                <a:effectLst/>
                <a:latin typeface="Arial" panose="020B0604020202020204" pitchFamily="34" charset="0"/>
              </a:rPr>
              <a:t>Create Subnets</a:t>
            </a:r>
          </a:p>
          <a:p>
            <a:endParaRPr lang="en-IN" b="1" dirty="0"/>
          </a:p>
        </p:txBody>
      </p:sp>
      <p:sp>
        <p:nvSpPr>
          <p:cNvPr id="8" name="TextBox 7">
            <a:extLst>
              <a:ext uri="{FF2B5EF4-FFF2-40B4-BE49-F238E27FC236}">
                <a16:creationId xmlns:a16="http://schemas.microsoft.com/office/drawing/2014/main" id="{455F45A7-8A4A-CDBD-B767-6E22619238DC}"/>
              </a:ext>
            </a:extLst>
          </p:cNvPr>
          <p:cNvSpPr txBox="1"/>
          <p:nvPr/>
        </p:nvSpPr>
        <p:spPr>
          <a:xfrm>
            <a:off x="95250" y="4918673"/>
            <a:ext cx="6496330" cy="646331"/>
          </a:xfrm>
          <a:prstGeom prst="rect">
            <a:avLst/>
          </a:prstGeom>
          <a:noFill/>
        </p:spPr>
        <p:txBody>
          <a:bodyPr wrap="none" rtlCol="0">
            <a:spAutoFit/>
          </a:bodyPr>
          <a:lstStyle/>
          <a:p>
            <a:pPr marL="342900" indent="-34290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Create a Public Subnet and Private Subnet in your Custom VPC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buFont typeface="Arial" panose="020B0604020202020204" pitchFamily="34" charset="0"/>
              <a:buChar char="•"/>
            </a:pPr>
            <a:endParaRPr lang="en-IN" dirty="0"/>
          </a:p>
        </p:txBody>
      </p:sp>
      <p:sp>
        <p:nvSpPr>
          <p:cNvPr id="9" name="TextBox 8">
            <a:extLst>
              <a:ext uri="{FF2B5EF4-FFF2-40B4-BE49-F238E27FC236}">
                <a16:creationId xmlns:a16="http://schemas.microsoft.com/office/drawing/2014/main" id="{1D55E4DB-B355-A728-AE79-3E34798D71F6}"/>
              </a:ext>
            </a:extLst>
          </p:cNvPr>
          <p:cNvSpPr txBox="1"/>
          <p:nvPr/>
        </p:nvSpPr>
        <p:spPr>
          <a:xfrm>
            <a:off x="95250" y="5424048"/>
            <a:ext cx="12096750" cy="923330"/>
          </a:xfrm>
          <a:prstGeom prst="rect">
            <a:avLst/>
          </a:prstGeom>
          <a:noFill/>
        </p:spPr>
        <p:txBody>
          <a:bodyPr wrap="square" rtlCol="0">
            <a:spAutoFit/>
          </a:bodyPr>
          <a:lstStyle/>
          <a:p>
            <a:r>
              <a:rPr lang="en-US" b="1" dirty="0"/>
              <a:t>Public Subnet(Main-branch-public-subnet)</a:t>
            </a:r>
            <a:r>
              <a:rPr lang="en-US" dirty="0"/>
              <a:t>:</a:t>
            </a:r>
            <a:r>
              <a:rPr lang="en-IN" sz="1800" dirty="0">
                <a:effectLst/>
                <a:latin typeface="Times New Roman" panose="02020603050405020304" pitchFamily="18" charset="0"/>
                <a:ea typeface="Calibri" panose="020F0502020204030204" pitchFamily="34" charset="0"/>
              </a:rPr>
              <a:t>A public subnet is a portion of a computer network that is accessible from the Internet, meaning it has a public IP address that can be reached by anyone on the Internet. In a public subnet, resources like web servers, email servers, and other services that need to be publicly accessible are typically deployed.</a:t>
            </a:r>
            <a:endParaRPr lang="en-IN" dirty="0"/>
          </a:p>
        </p:txBody>
      </p:sp>
    </p:spTree>
    <p:extLst>
      <p:ext uri="{BB962C8B-B14F-4D97-AF65-F5344CB8AC3E}">
        <p14:creationId xmlns:p14="http://schemas.microsoft.com/office/powerpoint/2010/main" val="423111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ADDF45-960F-0EA0-8A89-D7BBFF4FE643}"/>
              </a:ext>
            </a:extLst>
          </p:cNvPr>
          <p:cNvPicPr>
            <a:picLocks noChangeAspect="1"/>
          </p:cNvPicPr>
          <p:nvPr/>
        </p:nvPicPr>
        <p:blipFill rotWithShape="1">
          <a:blip r:embed="rId2">
            <a:extLst>
              <a:ext uri="{28A0092B-C50C-407E-A947-70E740481C1C}">
                <a14:useLocalDpi xmlns:a14="http://schemas.microsoft.com/office/drawing/2010/main" val="0"/>
              </a:ext>
            </a:extLst>
          </a:blip>
          <a:srcRect l="2264" t="19722" r="57188" b="9027"/>
          <a:stretch/>
        </p:blipFill>
        <p:spPr>
          <a:xfrm>
            <a:off x="95250" y="1257300"/>
            <a:ext cx="4943476" cy="4886325"/>
          </a:xfrm>
          <a:prstGeom prst="rect">
            <a:avLst/>
          </a:prstGeom>
        </p:spPr>
      </p:pic>
      <p:pic>
        <p:nvPicPr>
          <p:cNvPr id="7" name="Picture 6">
            <a:extLst>
              <a:ext uri="{FF2B5EF4-FFF2-40B4-BE49-F238E27FC236}">
                <a16:creationId xmlns:a16="http://schemas.microsoft.com/office/drawing/2014/main" id="{D7A651F9-3334-6865-8519-F03E50EB696C}"/>
              </a:ext>
            </a:extLst>
          </p:cNvPr>
          <p:cNvPicPr>
            <a:picLocks noChangeAspect="1"/>
          </p:cNvPicPr>
          <p:nvPr/>
        </p:nvPicPr>
        <p:blipFill rotWithShape="1">
          <a:blip r:embed="rId3">
            <a:extLst>
              <a:ext uri="{28A0092B-C50C-407E-A947-70E740481C1C}">
                <a14:useLocalDpi xmlns:a14="http://schemas.microsoft.com/office/drawing/2010/main" val="0"/>
              </a:ext>
            </a:extLst>
          </a:blip>
          <a:srcRect l="2344" t="22917" r="49454" b="9307"/>
          <a:stretch/>
        </p:blipFill>
        <p:spPr>
          <a:xfrm>
            <a:off x="6062662" y="1443811"/>
            <a:ext cx="5876925" cy="4648200"/>
          </a:xfrm>
          <a:prstGeom prst="rect">
            <a:avLst/>
          </a:prstGeom>
        </p:spPr>
      </p:pic>
      <p:sp>
        <p:nvSpPr>
          <p:cNvPr id="8" name="TextBox 7">
            <a:extLst>
              <a:ext uri="{FF2B5EF4-FFF2-40B4-BE49-F238E27FC236}">
                <a16:creationId xmlns:a16="http://schemas.microsoft.com/office/drawing/2014/main" id="{410520E3-F596-3614-5BEC-24710E6FCA2D}"/>
              </a:ext>
            </a:extLst>
          </p:cNvPr>
          <p:cNvSpPr txBox="1"/>
          <p:nvPr/>
        </p:nvSpPr>
        <p:spPr>
          <a:xfrm>
            <a:off x="0" y="6267450"/>
            <a:ext cx="2245295" cy="369332"/>
          </a:xfrm>
          <a:prstGeom prst="rect">
            <a:avLst/>
          </a:prstGeom>
          <a:noFill/>
        </p:spPr>
        <p:txBody>
          <a:bodyPr wrap="none" rtlCol="0">
            <a:spAutoFit/>
          </a:bodyPr>
          <a:lstStyle/>
          <a:p>
            <a:pPr marL="285750" indent="-285750">
              <a:buFont typeface="Arial" panose="020B0604020202020204" pitchFamily="34" charset="0"/>
              <a:buChar char="•"/>
            </a:pPr>
            <a:r>
              <a:rPr lang="en-US" dirty="0"/>
              <a:t>Click create subnet</a:t>
            </a:r>
            <a:endParaRPr lang="en-IN" dirty="0"/>
          </a:p>
        </p:txBody>
      </p:sp>
      <p:sp>
        <p:nvSpPr>
          <p:cNvPr id="11" name="TextBox 10">
            <a:extLst>
              <a:ext uri="{FF2B5EF4-FFF2-40B4-BE49-F238E27FC236}">
                <a16:creationId xmlns:a16="http://schemas.microsoft.com/office/drawing/2014/main" id="{415CF44B-E8A9-59DE-0B83-FF49FEAEEC18}"/>
              </a:ext>
            </a:extLst>
          </p:cNvPr>
          <p:cNvSpPr txBox="1"/>
          <p:nvPr/>
        </p:nvSpPr>
        <p:spPr>
          <a:xfrm>
            <a:off x="0" y="68044"/>
            <a:ext cx="12125325" cy="1200329"/>
          </a:xfrm>
          <a:prstGeom prst="rect">
            <a:avLst/>
          </a:prstGeom>
          <a:noFill/>
        </p:spPr>
        <p:txBody>
          <a:bodyPr wrap="square" rtlCol="0">
            <a:spAutoFit/>
          </a:bodyPr>
          <a:lstStyle/>
          <a:p>
            <a:r>
              <a:rPr lang="en-US" b="1" dirty="0"/>
              <a:t>Private Subnet (Main-branch-public-subnet):</a:t>
            </a:r>
            <a:r>
              <a:rPr lang="en-US" dirty="0"/>
              <a:t> A private subnet refers to a subnet within an AWS Virtual Private Cloud (VPC) that does not have a direct route to the internet. Instances (virtual machines or services) launched within a private subnet typically do not have public IP addresses assigned to them and cannot communicate directly with the internet.</a:t>
            </a:r>
            <a:endParaRPr lang="en-IN" b="1" dirty="0"/>
          </a:p>
          <a:p>
            <a:endParaRPr lang="en-IN" dirty="0"/>
          </a:p>
        </p:txBody>
      </p:sp>
    </p:spTree>
    <p:extLst>
      <p:ext uri="{BB962C8B-B14F-4D97-AF65-F5344CB8AC3E}">
        <p14:creationId xmlns:p14="http://schemas.microsoft.com/office/powerpoint/2010/main" val="35511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79E257-9192-CE6B-4114-482EE8E288A9}"/>
              </a:ext>
            </a:extLst>
          </p:cNvPr>
          <p:cNvSpPr txBox="1"/>
          <p:nvPr/>
        </p:nvSpPr>
        <p:spPr>
          <a:xfrm>
            <a:off x="0" y="0"/>
            <a:ext cx="3482941" cy="646331"/>
          </a:xfrm>
          <a:prstGeom prst="rect">
            <a:avLst/>
          </a:prstGeom>
          <a:noFill/>
        </p:spPr>
        <p:txBody>
          <a:bodyPr wrap="none" rtlCol="0">
            <a:spAutoFit/>
          </a:bodyPr>
          <a:lstStyle/>
          <a:p>
            <a:r>
              <a:rPr lang="en-US" b="1" dirty="0"/>
              <a:t>Step 4: </a:t>
            </a:r>
            <a:r>
              <a:rPr kumimoji="0" lang="en-US" altLang="en-US" sz="1800" b="1" i="0" u="none" strike="noStrike" cap="none" normalizeH="0" baseline="0" dirty="0">
                <a:ln>
                  <a:noFill/>
                </a:ln>
                <a:solidFill>
                  <a:schemeClr val="tx1"/>
                </a:solidFill>
                <a:effectLst/>
                <a:latin typeface="Arial" panose="020B0604020202020204" pitchFamily="34" charset="0"/>
              </a:rPr>
              <a:t>Configure Route Tables</a:t>
            </a:r>
          </a:p>
          <a:p>
            <a:endParaRPr lang="en-IN" b="1" dirty="0"/>
          </a:p>
        </p:txBody>
      </p:sp>
      <p:sp>
        <p:nvSpPr>
          <p:cNvPr id="5" name="TextBox 4">
            <a:extLst>
              <a:ext uri="{FF2B5EF4-FFF2-40B4-BE49-F238E27FC236}">
                <a16:creationId xmlns:a16="http://schemas.microsoft.com/office/drawing/2014/main" id="{0A24F3A1-DDC9-889A-6988-06E7DA915517}"/>
              </a:ext>
            </a:extLst>
          </p:cNvPr>
          <p:cNvSpPr txBox="1"/>
          <p:nvPr/>
        </p:nvSpPr>
        <p:spPr>
          <a:xfrm>
            <a:off x="-1" y="409575"/>
            <a:ext cx="12125325" cy="646331"/>
          </a:xfrm>
          <a:prstGeom prst="rect">
            <a:avLst/>
          </a:prstGeom>
          <a:noFill/>
        </p:spPr>
        <p:txBody>
          <a:bodyPr wrap="square" rtlCol="0">
            <a:spAutoFit/>
          </a:bodyPr>
          <a:lstStyle/>
          <a:p>
            <a:r>
              <a:rPr lang="en-US" dirty="0"/>
              <a:t>A </a:t>
            </a:r>
            <a:r>
              <a:rPr lang="en-US" b="1" dirty="0"/>
              <a:t>route table</a:t>
            </a:r>
            <a:r>
              <a:rPr lang="en-US" dirty="0"/>
              <a:t> in the context of AWS (Amazon Web Services) refers to a fundamental component of the networking infrastructure within a Virtual Private Cloud (VPC). It is used to determine where network traffic is directed based on its destination. </a:t>
            </a:r>
            <a:endParaRPr lang="en-IN" dirty="0"/>
          </a:p>
        </p:txBody>
      </p:sp>
      <p:pic>
        <p:nvPicPr>
          <p:cNvPr id="7" name="Picture 6">
            <a:extLst>
              <a:ext uri="{FF2B5EF4-FFF2-40B4-BE49-F238E27FC236}">
                <a16:creationId xmlns:a16="http://schemas.microsoft.com/office/drawing/2014/main" id="{8335068F-4B3E-5101-8EE3-F644D004DFBE}"/>
              </a:ext>
            </a:extLst>
          </p:cNvPr>
          <p:cNvPicPr>
            <a:picLocks noChangeAspect="1"/>
          </p:cNvPicPr>
          <p:nvPr/>
        </p:nvPicPr>
        <p:blipFill rotWithShape="1">
          <a:blip r:embed="rId2">
            <a:extLst>
              <a:ext uri="{28A0092B-C50C-407E-A947-70E740481C1C}">
                <a14:useLocalDpi xmlns:a14="http://schemas.microsoft.com/office/drawing/2010/main" val="0"/>
              </a:ext>
            </a:extLst>
          </a:blip>
          <a:srcRect l="548" t="18750" r="682" b="133"/>
          <a:stretch/>
        </p:blipFill>
        <p:spPr>
          <a:xfrm>
            <a:off x="-1" y="1676085"/>
            <a:ext cx="11392679" cy="5262972"/>
          </a:xfrm>
          <a:prstGeom prst="rect">
            <a:avLst/>
          </a:prstGeom>
        </p:spPr>
      </p:pic>
      <p:sp>
        <p:nvSpPr>
          <p:cNvPr id="10" name="TextBox 9">
            <a:extLst>
              <a:ext uri="{FF2B5EF4-FFF2-40B4-BE49-F238E27FC236}">
                <a16:creationId xmlns:a16="http://schemas.microsoft.com/office/drawing/2014/main" id="{924C67E3-6F14-1FCD-4009-B768FBC2B022}"/>
              </a:ext>
            </a:extLst>
          </p:cNvPr>
          <p:cNvSpPr txBox="1"/>
          <p:nvPr/>
        </p:nvSpPr>
        <p:spPr>
          <a:xfrm>
            <a:off x="64438" y="1191399"/>
            <a:ext cx="5969648" cy="369332"/>
          </a:xfrm>
          <a:prstGeom prst="rect">
            <a:avLst/>
          </a:prstGeom>
          <a:noFill/>
        </p:spPr>
        <p:txBody>
          <a:bodyPr wrap="none" rtlCol="0">
            <a:spAutoFit/>
          </a:bodyPr>
          <a:lstStyle/>
          <a:p>
            <a:pPr marL="285750" indent="-285750">
              <a:buFont typeface="Arial" panose="020B0604020202020204" pitchFamily="34" charset="0"/>
              <a:buChar char="•"/>
            </a:pPr>
            <a:r>
              <a:rPr lang="en-US" b="1" dirty="0"/>
              <a:t>Route table(route-main-branch-pub) </a:t>
            </a:r>
            <a:r>
              <a:rPr lang="en-US" dirty="0"/>
              <a:t>for the public subnet</a:t>
            </a:r>
            <a:endParaRPr lang="en-IN" b="1" dirty="0"/>
          </a:p>
        </p:txBody>
      </p:sp>
    </p:spTree>
    <p:extLst>
      <p:ext uri="{BB962C8B-B14F-4D97-AF65-F5344CB8AC3E}">
        <p14:creationId xmlns:p14="http://schemas.microsoft.com/office/powerpoint/2010/main" val="1457880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723</TotalTime>
  <Words>1602</Words>
  <Application>Microsoft Office PowerPoint</Application>
  <PresentationFormat>Widescreen</PresentationFormat>
  <Paragraphs>143</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narendra nani</dc:creator>
  <cp:lastModifiedBy>narendra nani</cp:lastModifiedBy>
  <cp:revision>3</cp:revision>
  <dcterms:created xsi:type="dcterms:W3CDTF">2024-07-06T13:35:35Z</dcterms:created>
  <dcterms:modified xsi:type="dcterms:W3CDTF">2024-07-26T10:14:00Z</dcterms:modified>
</cp:coreProperties>
</file>